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36"/>
  </p:notesMasterIdLst>
  <p:handoutMasterIdLst>
    <p:handoutMasterId r:id="rId37"/>
  </p:handoutMasterIdLst>
  <p:sldIdLst>
    <p:sldId id="264" r:id="rId4"/>
    <p:sldId id="1047" r:id="rId5"/>
    <p:sldId id="1055" r:id="rId6"/>
    <p:sldId id="738" r:id="rId7"/>
    <p:sldId id="1082" r:id="rId8"/>
    <p:sldId id="865" r:id="rId9"/>
    <p:sldId id="866" r:id="rId10"/>
    <p:sldId id="881" r:id="rId11"/>
    <p:sldId id="882" r:id="rId12"/>
    <p:sldId id="843" r:id="rId13"/>
    <p:sldId id="884" r:id="rId14"/>
    <p:sldId id="1048" r:id="rId15"/>
    <p:sldId id="864" r:id="rId16"/>
    <p:sldId id="1098" r:id="rId17"/>
    <p:sldId id="1049" r:id="rId18"/>
    <p:sldId id="1050" r:id="rId19"/>
    <p:sldId id="1051" r:id="rId20"/>
    <p:sldId id="1052" r:id="rId21"/>
    <p:sldId id="842" r:id="rId22"/>
    <p:sldId id="1056" r:id="rId23"/>
    <p:sldId id="1053" r:id="rId24"/>
    <p:sldId id="1054" r:id="rId25"/>
    <p:sldId id="1099" r:id="rId26"/>
    <p:sldId id="1085" r:id="rId27"/>
    <p:sldId id="1087" r:id="rId28"/>
    <p:sldId id="1039" r:id="rId29"/>
    <p:sldId id="1044" r:id="rId30"/>
    <p:sldId id="1045" r:id="rId31"/>
    <p:sldId id="1060" r:id="rId32"/>
    <p:sldId id="1061" r:id="rId33"/>
    <p:sldId id="897" r:id="rId34"/>
    <p:sldId id="1046" r:id="rId35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r Piotr" initials="N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074"/>
    <a:srgbClr val="8DB723"/>
    <a:srgbClr val="F2F2F2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52" autoAdjust="0"/>
  </p:normalViewPr>
  <p:slideViewPr>
    <p:cSldViewPr snapToGrid="0">
      <p:cViewPr varScale="1">
        <p:scale>
          <a:sx n="39" d="100"/>
          <a:sy n="39" d="100"/>
        </p:scale>
        <p:origin x="78" y="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58F47E0-B976-4C0F-B12F-068B467B5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9C22E0C-A6D3-4B7D-8563-BA383445C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AA0-EE5F-41F6-8BF7-E3190E1E34D8}" type="datetimeFigureOut">
              <a:rPr lang="pl-PL" smtClean="0"/>
              <a:t>11.05.2022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3E4B33E-41C5-43F3-82F8-D311AE52F3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4619C3-D015-4326-BB53-83EE727BD0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9AA0-0F71-4A58-A6AF-B63421AEA6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5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3BAE-5720-4EBD-BCC4-8ACD48241455}" type="datetimeFigureOut">
              <a:rPr lang="pl-PL" smtClean="0"/>
              <a:t>11.05.2022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4843-C990-49D1-A4EB-A29FF998F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3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55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3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97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32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5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54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869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86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659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699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4B1DE-3EA0-489F-AED5-D6785301A9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7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5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37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45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02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4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4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69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2672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438364"/>
            <a:ext cx="12192000" cy="476802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9D08AA-BAC9-4A34-88A8-C780025A8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1955" y="4488255"/>
            <a:ext cx="5756662" cy="404741"/>
          </a:xfrm>
        </p:spPr>
        <p:txBody>
          <a:bodyPr>
            <a:noAutofit/>
          </a:bodyPr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  <a:latin typeface="Calibri 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Wrocław, dnia 17.12.2020 r.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65A948B-BAE5-4898-BCC2-193A9514FF7E}"/>
              </a:ext>
            </a:extLst>
          </p:cNvPr>
          <p:cNvSpPr/>
          <p:nvPr userDrawn="1"/>
        </p:nvSpPr>
        <p:spPr>
          <a:xfrm>
            <a:off x="0" y="3748799"/>
            <a:ext cx="12192000" cy="690498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1BD0C0-0A83-4CF2-9858-5535C63A7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153" y="3791832"/>
            <a:ext cx="9894013" cy="659766"/>
          </a:xfrm>
        </p:spPr>
        <p:txBody>
          <a:bodyPr anchor="ctr">
            <a:normAutofit/>
          </a:bodyPr>
          <a:lstStyle>
            <a:lvl1pPr algn="r">
              <a:defRPr sz="3200">
                <a:solidFill>
                  <a:schemeClr val="accent5">
                    <a:lumMod val="50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Program Czyste Powietrze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EF94F94A-7520-4475-9126-1D5723B038A8}"/>
              </a:ext>
            </a:extLst>
          </p:cNvPr>
          <p:cNvSpPr txBox="1">
            <a:spLocks/>
          </p:cNvSpPr>
          <p:nvPr userDrawn="1"/>
        </p:nvSpPr>
        <p:spPr>
          <a:xfrm>
            <a:off x="0" y="4963136"/>
            <a:ext cx="12192000" cy="47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200" dirty="0">
                <a:solidFill>
                  <a:srgbClr val="00B050"/>
                </a:solidFill>
              </a:rPr>
              <a:t>Wojewódzki Fundusz Ochrony Środowiska i Gospodarki Wodnej we Wrocławiu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E827C5C7-4F1C-4B88-A251-4038D0DF6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3394" y="5900129"/>
            <a:ext cx="904220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97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1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801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46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21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89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8567" cy="11398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33605A-ADA7-4B15-8749-587C21A908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61F7E-1C14-41CA-B3A7-9AE8D940C9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931A3-E4D5-4046-9B14-CB6C85CE38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DA07-5463-484C-B39D-476FBB4F43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08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-6350"/>
            <a:ext cx="12192001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7850" y="692150"/>
            <a:ext cx="387985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9"/>
          <p:cNvSpPr/>
          <p:nvPr userDrawn="1"/>
        </p:nvSpPr>
        <p:spPr>
          <a:xfrm>
            <a:off x="-1588" y="-3175"/>
            <a:ext cx="12193588" cy="49149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cxnSp>
        <p:nvCxnSpPr>
          <p:cNvPr id="7" name="Łącznik prosty 7"/>
          <p:cNvCxnSpPr>
            <a:cxnSpLocks/>
          </p:cNvCxnSpPr>
          <p:nvPr userDrawn="1"/>
        </p:nvCxnSpPr>
        <p:spPr>
          <a:xfrm>
            <a:off x="347663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11"/>
          <p:cNvSpPr txBox="1"/>
          <p:nvPr userDrawn="1"/>
        </p:nvSpPr>
        <p:spPr>
          <a:xfrm>
            <a:off x="593725" y="188913"/>
            <a:ext cx="3352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  <a:cs typeface="+mn-cs"/>
              </a:rPr>
              <a:t>Zainwestujmy razem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  <a:cs typeface="+mn-cs"/>
              </a:rPr>
              <a:t>w środowisko</a:t>
            </a:r>
          </a:p>
        </p:txBody>
      </p:sp>
      <p:pic>
        <p:nvPicPr>
          <p:cNvPr id="9" name="Grafika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45738" y="246063"/>
            <a:ext cx="1463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10"/>
          <p:cNvSpPr/>
          <p:nvPr userDrawn="1"/>
        </p:nvSpPr>
        <p:spPr>
          <a:xfrm>
            <a:off x="0" y="4438650"/>
            <a:ext cx="12192000" cy="476250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7"/>
          <p:cNvSpPr/>
          <p:nvPr userDrawn="1"/>
        </p:nvSpPr>
        <p:spPr>
          <a:xfrm>
            <a:off x="0" y="3748088"/>
            <a:ext cx="12192000" cy="690562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Tytuł 1"/>
          <p:cNvSpPr txBox="1">
            <a:spLocks/>
          </p:cNvSpPr>
          <p:nvPr userDrawn="1"/>
        </p:nvSpPr>
        <p:spPr>
          <a:xfrm>
            <a:off x="0" y="4962525"/>
            <a:ext cx="12192000" cy="4746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200" dirty="0">
                <a:solidFill>
                  <a:srgbClr val="00B050"/>
                </a:solidFill>
              </a:rPr>
              <a:t>Wojewódzki Fundusz Ochrony Środowiska i Gospodarki Wodnej we Wrocławiu</a:t>
            </a:r>
          </a:p>
        </p:txBody>
      </p:sp>
      <p:pic>
        <p:nvPicPr>
          <p:cNvPr id="13" name="Obraz 25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73200" y="5900738"/>
            <a:ext cx="9042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01955" y="4488255"/>
            <a:ext cx="5756662" cy="404741"/>
          </a:xfrm>
        </p:spPr>
        <p:txBody>
          <a:bodyPr>
            <a:noAutofit/>
          </a:bodyPr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  <a:latin typeface="Calibri 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64153" y="3791832"/>
            <a:ext cx="9894013" cy="659766"/>
          </a:xfrm>
        </p:spPr>
        <p:txBody>
          <a:bodyPr>
            <a:normAutofit/>
          </a:bodyPr>
          <a:lstStyle>
            <a:lvl1pPr algn="r">
              <a:defRPr sz="3200">
                <a:solidFill>
                  <a:schemeClr val="accent5">
                    <a:lumMod val="50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7512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 userDrawn="1"/>
        </p:nvSpPr>
        <p:spPr>
          <a:xfrm>
            <a:off x="-1588" y="952500"/>
            <a:ext cx="12192001" cy="497681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7"/>
          <p:cNvSpPr/>
          <p:nvPr userDrawn="1"/>
        </p:nvSpPr>
        <p:spPr>
          <a:xfrm>
            <a:off x="0" y="6770688"/>
            <a:ext cx="12192000" cy="87312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8"/>
          <p:cNvSpPr/>
          <p:nvPr userDrawn="1"/>
        </p:nvSpPr>
        <p:spPr>
          <a:xfrm>
            <a:off x="3762375" y="0"/>
            <a:ext cx="4679950" cy="87313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" name="Grafika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91813" y="192088"/>
            <a:ext cx="12112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11"/>
          <p:cNvPicPr>
            <a:picLocks noChangeAspect="1"/>
          </p:cNvPicPr>
          <p:nvPr userDrawn="1"/>
        </p:nvPicPr>
        <p:blipFill>
          <a:blip r:embed="rId3"/>
          <a:srcRect b="14998"/>
          <a:stretch>
            <a:fillRect/>
          </a:stretch>
        </p:blipFill>
        <p:spPr bwMode="auto">
          <a:xfrm>
            <a:off x="8847138" y="1490663"/>
            <a:ext cx="32035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a 1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6015038"/>
            <a:ext cx="96202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900" y="1825625"/>
            <a:ext cx="784593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5971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10"/>
          <p:cNvSpPr/>
          <p:nvPr userDrawn="1"/>
        </p:nvSpPr>
        <p:spPr>
          <a:xfrm>
            <a:off x="-1588" y="952500"/>
            <a:ext cx="12192001" cy="497681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7"/>
          <p:cNvSpPr/>
          <p:nvPr userDrawn="1"/>
        </p:nvSpPr>
        <p:spPr>
          <a:xfrm>
            <a:off x="0" y="6770688"/>
            <a:ext cx="12192000" cy="87312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8"/>
          <p:cNvSpPr/>
          <p:nvPr userDrawn="1"/>
        </p:nvSpPr>
        <p:spPr>
          <a:xfrm>
            <a:off x="3762375" y="0"/>
            <a:ext cx="4679950" cy="87313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" name="Grafika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91813" y="192088"/>
            <a:ext cx="12112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a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6011863"/>
            <a:ext cx="96662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901" y="1825625"/>
            <a:ext cx="1107539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7390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825625"/>
            <a:ext cx="784593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016EB91-3961-488E-96DA-EACF678F5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8"/>
          <a:stretch/>
        </p:blipFill>
        <p:spPr>
          <a:xfrm>
            <a:off x="8847437" y="1491049"/>
            <a:ext cx="3202822" cy="443843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C46E9EC2-B42A-436D-8807-A5317A5699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055" y="6015729"/>
            <a:ext cx="9619297" cy="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-6350"/>
            <a:ext cx="12192001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7850" y="690563"/>
            <a:ext cx="38798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9"/>
          <p:cNvSpPr/>
          <p:nvPr userDrawn="1"/>
        </p:nvSpPr>
        <p:spPr>
          <a:xfrm>
            <a:off x="-1588" y="-3175"/>
            <a:ext cx="12193588" cy="49149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cxnSp>
        <p:nvCxnSpPr>
          <p:cNvPr id="6" name="Łącznik prosty 7"/>
          <p:cNvCxnSpPr>
            <a:cxnSpLocks/>
          </p:cNvCxnSpPr>
          <p:nvPr userDrawn="1"/>
        </p:nvCxnSpPr>
        <p:spPr>
          <a:xfrm>
            <a:off x="347663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11"/>
          <p:cNvSpPr txBox="1"/>
          <p:nvPr userDrawn="1"/>
        </p:nvSpPr>
        <p:spPr>
          <a:xfrm>
            <a:off x="593725" y="188913"/>
            <a:ext cx="3352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  <a:cs typeface="+mn-cs"/>
              </a:rPr>
              <a:t>Zainwestujmy razem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  <a:cs typeface="+mn-cs"/>
              </a:rPr>
              <a:t>w środowisko</a:t>
            </a:r>
          </a:p>
        </p:txBody>
      </p:sp>
      <p:pic>
        <p:nvPicPr>
          <p:cNvPr id="8" name="Grafika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345738" y="246063"/>
            <a:ext cx="1463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 userDrawn="1"/>
        </p:nvSpPr>
        <p:spPr>
          <a:xfrm>
            <a:off x="1698625" y="5713413"/>
            <a:ext cx="9810750" cy="40481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accent1"/>
                </a:solidFill>
              </a:rPr>
              <a:t>www.doradztwo-energetyczne.gov.pl</a:t>
            </a:r>
          </a:p>
        </p:txBody>
      </p:sp>
      <p:sp>
        <p:nvSpPr>
          <p:cNvPr id="10" name="Prostokąt 10"/>
          <p:cNvSpPr/>
          <p:nvPr userDrawn="1"/>
        </p:nvSpPr>
        <p:spPr>
          <a:xfrm>
            <a:off x="0" y="4084638"/>
            <a:ext cx="12192000" cy="830262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Grafika 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1541125" y="5703888"/>
            <a:ext cx="382588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a 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555413" y="5322888"/>
            <a:ext cx="3508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ytuł 1"/>
          <p:cNvSpPr txBox="1">
            <a:spLocks/>
          </p:cNvSpPr>
          <p:nvPr userDrawn="1"/>
        </p:nvSpPr>
        <p:spPr>
          <a:xfrm>
            <a:off x="2163763" y="4200525"/>
            <a:ext cx="9894887" cy="6588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Dziękujemy za uwagę</a:t>
            </a:r>
          </a:p>
        </p:txBody>
      </p:sp>
      <p:pic>
        <p:nvPicPr>
          <p:cNvPr id="14" name="Grafika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82688" y="6086475"/>
            <a:ext cx="91630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087041" y="5248272"/>
            <a:ext cx="7414011" cy="4042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445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825625"/>
            <a:ext cx="1107539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69AC7EA3-B46D-4647-9DB9-57AAF0FE3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759" y="6012312"/>
            <a:ext cx="9666594" cy="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0291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9E3C3EE3-29F1-4238-BF47-46BC7AE3CBE8}"/>
              </a:ext>
            </a:extLst>
          </p:cNvPr>
          <p:cNvSpPr txBox="1">
            <a:spLocks/>
          </p:cNvSpPr>
          <p:nvPr userDrawn="1"/>
        </p:nvSpPr>
        <p:spPr>
          <a:xfrm>
            <a:off x="1698742" y="5713312"/>
            <a:ext cx="9810000" cy="404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342900" indent="-342900" algn="r">
              <a:spcBef>
                <a:spcPct val="20000"/>
              </a:spcBef>
              <a:defRPr/>
            </a:pPr>
            <a:r>
              <a:rPr lang="pl-PL" sz="2400" dirty="0">
                <a:solidFill>
                  <a:schemeClr val="accent1"/>
                </a:solidFill>
              </a:rPr>
              <a:t>www.doradztwo-energetyczne.gov.pl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084169"/>
            <a:ext cx="12192000" cy="83099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B5DC1A6-4176-4FF2-B54C-9779C42D95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41212" y="5703994"/>
            <a:ext cx="381834" cy="38183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33D20B9-7796-4298-95F0-AAFD88C6CF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4746" y="5323087"/>
            <a:ext cx="351176" cy="253627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42C141AF-D658-4411-B4EB-90F42242E4B8}"/>
              </a:ext>
            </a:extLst>
          </p:cNvPr>
          <p:cNvSpPr txBox="1">
            <a:spLocks/>
          </p:cNvSpPr>
          <p:nvPr userDrawn="1"/>
        </p:nvSpPr>
        <p:spPr>
          <a:xfrm>
            <a:off x="2164153" y="4200121"/>
            <a:ext cx="9894013" cy="65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Dziękujemy za uwagę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8DA9AC2D-54C8-4662-B683-D7A0557CB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041" y="5248272"/>
            <a:ext cx="7414011" cy="4042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doradcy.energetyczni@wfos.com.pl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D7EFD6E7-9E89-4399-AFDC-532615EBF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414" y="6085828"/>
            <a:ext cx="9162988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88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708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14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1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82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3DE808-2C1A-43FC-8338-F65A7AD7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480BC5-979B-4678-B9C9-AE733B3A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B98EE0-C157-46B2-94B6-AE0073D31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2CD3-F1BB-4767-BEB3-CEFC1CC130A3}" type="datetimeFigureOut">
              <a:rPr lang="pl-PL" smtClean="0"/>
              <a:t>11.05.2022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3915DA-CBA4-4D65-B0CE-CFE9CF70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16E58B-92D5-4294-89CD-20AA534A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4302-A310-4457-A710-946A66772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9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58B4-9E2C-4052-BB05-6A7165FE9F9D}" type="datetimeFigureOut">
              <a:rPr lang="pl-PL" smtClean="0"/>
              <a:pPr/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EF28-DC22-4E54-BC1E-090E19801E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9669DC-223F-48B0-9AA8-824547F44A80}" type="datetimeFigureOut">
              <a:rPr lang="pl-PL"/>
              <a:pPr>
                <a:defRPr/>
              </a:pPr>
              <a:t>11.05.2022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8FF7F-3785-4814-9F77-02C14382C2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55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emf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ner@fos.wroc.pl" TargetMode="External"/><Relationship Id="rId2" Type="http://schemas.openxmlformats.org/officeDocument/2006/relationships/hyperlink" Target="mailto:doradztwo@fos.wroc.pl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7019986D-ED03-4E4D-9F36-DD21170E6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002" y="4553952"/>
            <a:ext cx="5756662" cy="27888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Zgorzelec 11.05.2022 r.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0BDD7AE-E0D7-4976-9A83-E453DD35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184" y="3599327"/>
            <a:ext cx="9894013" cy="65976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Poprawa jakości powietrza poprzez wymianę źródeł ciepła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budynkach wielorodzinnych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B7CB19B-2E8E-4736-8AAC-73163B3424A7}"/>
              </a:ext>
            </a:extLst>
          </p:cNvPr>
          <p:cNvSpPr txBox="1">
            <a:spLocks/>
          </p:cNvSpPr>
          <p:nvPr/>
        </p:nvSpPr>
        <p:spPr>
          <a:xfrm>
            <a:off x="662970" y="5397601"/>
            <a:ext cx="9894013" cy="40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Spotkanie realizowane w ramach Projektu „Ogólnopolski system wsparcia doradczego dla sektora publicznego, mieszkaniowego oraz przedsiębiorstw w zakresie efektywności energetycznej oraz OZE”</a:t>
            </a:r>
          </a:p>
        </p:txBody>
      </p:sp>
    </p:spTree>
    <p:extLst>
      <p:ext uri="{BB962C8B-B14F-4D97-AF65-F5344CB8AC3E}">
        <p14:creationId xmlns:p14="http://schemas.microsoft.com/office/powerpoint/2010/main" val="422603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91315"/>
              </p:ext>
            </p:extLst>
          </p:nvPr>
        </p:nvGraphicFramePr>
        <p:xfrm>
          <a:off x="249382" y="2608091"/>
          <a:ext cx="11125200" cy="33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 z odzyskiem ciepła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5 0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 zł/10 000 zł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(6 600/11 600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 err="1">
                          <a:solidFill>
                            <a:srgbClr val="FF0000"/>
                          </a:solidFill>
                        </a:rPr>
                        <a:t>Mikroinstalcja</a:t>
                      </a: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 fotowoltaiczna o mocy </a:t>
                      </a:r>
                    </a:p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2-10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50 %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5 000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Ocieplenie przegród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45 zł za m</a:t>
                      </a:r>
                      <a:r>
                        <a:rPr lang="pl-PL" sz="1800" strike="sngStrike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Stolarka okienna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210 zł/420 zł za m</a:t>
                      </a:r>
                      <a:r>
                        <a:rPr lang="pl-PL" sz="1800" kern="12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(280 zł/490 zł za m</a:t>
                      </a:r>
                      <a:r>
                        <a:rPr lang="pl-PL" sz="1800" kern="12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Stolarka drzwiowa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 zł/1 200 zł za m</a:t>
                      </a:r>
                      <a:r>
                        <a:rPr lang="pl-PL" sz="1800" kern="12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(800 zł/1 400 zł za m</a:t>
                      </a:r>
                      <a:r>
                        <a:rPr lang="pl-PL" sz="1800" kern="12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63383AE2-D70D-44D3-905F-6AA3DF56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5CB457F-7697-4511-9D2A-F9335406A103}"/>
              </a:ext>
            </a:extLst>
          </p:cNvPr>
          <p:cNvSpPr/>
          <p:nvPr/>
        </p:nvSpPr>
        <p:spPr>
          <a:xfrm>
            <a:off x="464127" y="1406557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6199C1-7723-40C7-8839-568D97610133}"/>
              </a:ext>
            </a:extLst>
          </p:cNvPr>
          <p:cNvSpPr txBox="1"/>
          <p:nvPr/>
        </p:nvSpPr>
        <p:spPr>
          <a:xfrm>
            <a:off x="577049" y="2238759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26448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56492" y="1280773"/>
            <a:ext cx="901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imit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całkowitej wysokości dotacji dla całego przedsięwzięcia, zakres 1.. </a:t>
            </a:r>
          </a:p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Zależy zarówno od poziomu dofinansowania jak i zakresu prac.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14968"/>
              </p:ext>
            </p:extLst>
          </p:nvPr>
        </p:nvGraphicFramePr>
        <p:xfrm>
          <a:off x="870012" y="2398242"/>
          <a:ext cx="10582182" cy="28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091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5291091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Podwyższony 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pompę ciepła (typu p/w </a:t>
                      </a:r>
                      <a:r>
                        <a:rPr lang="pl-PL" sz="2000" b="1" u="none" dirty="0">
                          <a:solidFill>
                            <a:srgbClr val="00B050"/>
                          </a:solidFill>
                        </a:rPr>
                        <a:t>A++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wymiana źródła ciepła na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pompę ciepła (typu p/w </a:t>
                      </a:r>
                      <a:r>
                        <a:rPr lang="pl-PL" sz="2000" b="1" u="none" dirty="0">
                          <a:solidFill>
                            <a:srgbClr val="00B050"/>
                          </a:solidFill>
                        </a:rPr>
                        <a:t>A++</a:t>
                      </a:r>
                      <a:r>
                        <a:rPr lang="pl-PL" sz="2000" b="1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dokumentacja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20 000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(25 000 zł)</a:t>
                      </a:r>
                      <a:endParaRPr lang="pl-PL" sz="2400" b="1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30 000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(35 000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C568F74-4D6D-4F57-ACDD-3163410BE8F4}"/>
              </a:ext>
            </a:extLst>
          </p:cNvPr>
          <p:cNvSpPr txBox="1"/>
          <p:nvPr/>
        </p:nvSpPr>
        <p:spPr>
          <a:xfrm>
            <a:off x="589861" y="2028910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414513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56492" y="1280773"/>
            <a:ext cx="901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imit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całkowitej wysokości dotacji dla całego przedsięwzięcia, zakres 2.. </a:t>
            </a:r>
          </a:p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Zależy zarówno od poziomu dofinansowania jak i zakresu prac.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41359"/>
              </p:ext>
            </p:extLst>
          </p:nvPr>
        </p:nvGraphicFramePr>
        <p:xfrm>
          <a:off x="870012" y="2398242"/>
          <a:ext cx="10582182" cy="28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091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5291091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Podwyższony 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inne niż pompa ciepła typu p/w A++</a:t>
                      </a:r>
                      <a:endParaRPr lang="pl-PL" sz="20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inne niż pompa ciepła typu p/w A++</a:t>
                      </a:r>
                      <a:endParaRPr lang="pl-PL" sz="2000" b="1" u="none" strike="sng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dokumentacja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15 000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(20 000 zł)</a:t>
                      </a:r>
                      <a:endParaRPr lang="pl-PL" sz="2400" b="1" strike="sngStrike" baseline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25 000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(29 000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646C135-E568-4A86-8A90-A4C5F5BFACB6}"/>
              </a:ext>
            </a:extLst>
          </p:cNvPr>
          <p:cNvSpPr txBox="1"/>
          <p:nvPr/>
        </p:nvSpPr>
        <p:spPr>
          <a:xfrm>
            <a:off x="589861" y="2039562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5228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69056"/>
              </p:ext>
            </p:extLst>
          </p:nvPr>
        </p:nvGraphicFramePr>
        <p:xfrm>
          <a:off x="1488370" y="1154289"/>
          <a:ext cx="9000000" cy="357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Podwyższony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1944000">
                <a:tc gridSpan="2">
                  <a:txBody>
                    <a:bodyPr/>
                    <a:lstStyle/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brak wymiany źródła ciepła</a:t>
                      </a:r>
                    </a:p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22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5 000 zł </a:t>
                      </a:r>
                      <a:r>
                        <a:rPr lang="pl-PL" sz="2800" b="1" dirty="0">
                          <a:solidFill>
                            <a:srgbClr val="0070C0"/>
                          </a:solidFill>
                        </a:rPr>
                        <a:t>(6 600 zł)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10 000 zł </a:t>
                      </a:r>
                      <a:r>
                        <a:rPr lang="pl-PL" sz="2800" b="1" dirty="0">
                          <a:solidFill>
                            <a:srgbClr val="0070C0"/>
                          </a:solidFill>
                        </a:rPr>
                        <a:t>(11 600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9127B7E-9D38-42B2-8261-400136B43F63}"/>
              </a:ext>
            </a:extLst>
          </p:cNvPr>
          <p:cNvSpPr txBox="1"/>
          <p:nvPr/>
        </p:nvSpPr>
        <p:spPr>
          <a:xfrm>
            <a:off x="337351" y="5057380"/>
            <a:ext cx="1181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 udziela się dofinansowania na przedsięwzięcia, dla których kwota dotacji z wniosku o dofinansowanie jest niższa niż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tysiące złotych. Warunek nie dotyczy przedsięwzięć, w zakresie których jest zakup i montaż źródła ciepła.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385181-E1D3-4603-87AD-9F466D1C7394}"/>
              </a:ext>
            </a:extLst>
          </p:cNvPr>
          <p:cNvSpPr txBox="1"/>
          <p:nvPr/>
        </p:nvSpPr>
        <p:spPr>
          <a:xfrm>
            <a:off x="739301" y="824078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319912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210" y="1285103"/>
            <a:ext cx="12376210" cy="446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1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Rodzaje przedsięwzięć,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43E913-0519-4F93-B420-A134137C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92586"/>
              </p:ext>
            </p:extLst>
          </p:nvPr>
        </p:nvGraphicFramePr>
        <p:xfrm>
          <a:off x="1944209" y="1180730"/>
          <a:ext cx="7936637" cy="4320751"/>
        </p:xfrm>
        <a:graphic>
          <a:graphicData uri="http://schemas.openxmlformats.org/drawingml/2006/table">
            <a:tbl>
              <a:tblPr/>
              <a:tblGrid>
                <a:gridCol w="7936637">
                  <a:extLst>
                    <a:ext uri="{9D8B030D-6E8A-4147-A177-3AD203B41FA5}">
                      <a16:colId xmlns:a16="http://schemas.microsoft.com/office/drawing/2014/main" val="847475629"/>
                    </a:ext>
                  </a:extLst>
                </a:gridCol>
              </a:tblGrid>
              <a:tr h="438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 we wspólnotach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25045"/>
                  </a:ext>
                </a:extLst>
              </a:tr>
              <a:tr h="877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Wymiana wspólnego źródła ciepła obejmującego co najmniej 50% powierzchni ogrzewanej budynku mieszkalnego (wspólne na wspólne)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25425"/>
                  </a:ext>
                </a:extLst>
              </a:tr>
              <a:tr h="1714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Likwidacja indywidualnych źródeł ciepła w lokalach mieszkalnych zajmujących co najmniej 50% powierzchni ogrzewanej budynku mieszkalnego przez podłączenie do nowego wspólnego źródło ciepła (indywidualne na wspólne)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58508"/>
                  </a:ext>
                </a:extLst>
              </a:tr>
              <a:tr h="1289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Wymiana indywidulanych źródeł ciepła w lokalach mieszkalnych zajmujących co najmniej 50% powierzchni ogrzewanej budynku mieszkalnego (indywidualne na indywidualne)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7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0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AE5060-C560-4FB2-996B-6EA9B905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10932"/>
              </p:ext>
            </p:extLst>
          </p:nvPr>
        </p:nvGraphicFramePr>
        <p:xfrm>
          <a:off x="161278" y="876906"/>
          <a:ext cx="11869443" cy="5104188"/>
        </p:xfrm>
        <a:graphic>
          <a:graphicData uri="http://schemas.openxmlformats.org/drawingml/2006/table">
            <a:tbl>
              <a:tblPr/>
              <a:tblGrid>
                <a:gridCol w="11869443">
                  <a:extLst>
                    <a:ext uri="{9D8B030D-6E8A-4147-A177-3AD203B41FA5}">
                      <a16:colId xmlns:a16="http://schemas.microsoft.com/office/drawing/2014/main" val="885038509"/>
                    </a:ext>
                  </a:extLst>
                </a:gridCol>
              </a:tblGrid>
              <a:tr h="319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8720" marR="8720" marT="87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86879"/>
                  </a:ext>
                </a:extLst>
              </a:tr>
              <a:tr h="466874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obejmujące demontaż nieefektywnych źródeł ciepła na paliwo stałe oraz zakup i montaż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pompy ciepła typu powietrze-woda albo gruntowej pompy</a:t>
                      </a: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ciepła do celów ogrzewania lub ogrzewania i cwu.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Dodatkowo mogą być wykonane (dopuszcza się wybór więcej niż jednego elementu z zakresu):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demontaż oraz zakup i montaż nowej instalacji centralnego ogrzewania i/lub cwu (w tym kolektorów słonecznych),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mikroinstalacji fotowoltaicznej,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dokumentacja dotycząca powyższego zakresu: audyt energetyczny (pod warunkiem wykonania ocieplenia przegród budowlanych), dokumentacja projektowa, ekspertyzy.</a:t>
                      </a:r>
                    </a:p>
                  </a:txBody>
                  <a:tcPr marL="8720" marR="8720" marT="87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0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82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8BE1843-0893-484B-8D0F-4779F5B5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35759"/>
              </p:ext>
            </p:extLst>
          </p:nvPr>
        </p:nvGraphicFramePr>
        <p:xfrm>
          <a:off x="417251" y="932745"/>
          <a:ext cx="11437398" cy="5197866"/>
        </p:xfrm>
        <a:graphic>
          <a:graphicData uri="http://schemas.openxmlformats.org/drawingml/2006/table">
            <a:tbl>
              <a:tblPr/>
              <a:tblGrid>
                <a:gridCol w="11437398">
                  <a:extLst>
                    <a:ext uri="{9D8B030D-6E8A-4147-A177-3AD203B41FA5}">
                      <a16:colId xmlns:a16="http://schemas.microsoft.com/office/drawing/2014/main" val="2462937146"/>
                    </a:ext>
                  </a:extLst>
                </a:gridCol>
              </a:tblGrid>
              <a:tr h="298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111"/>
                  </a:ext>
                </a:extLst>
              </a:tr>
              <a:tr h="469862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obejmujące demontaż nieefektywnych źródeł ciepła na paliwo stałe oraz: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innych źródeł / źródła ciepła niż wymienione w zakr. 1, do celów ogrzewania lub ogrzewania i cwu albo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kotłowni gazowej na potrzeby co najmniej 50% powierzchni ogrzewanej budynku mieszkalnego albo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podłączenie lokalu do efektywnego źródła ciepła w budynku.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Dodatkowo mogą być wykonane (dopuszcza się wybór więcej niż jednego elementu z zakresu):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demontaż oraz zakup i montaż nowej instalacji centralnego ogrzewania i/lub cwu (w tym kolektorów słonecznych, a także pompy ciepła wyłącznie do cwu, o ile nie zastosowano pompy ciepła do celów ogrzewania)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mikroinstalacji fotowoltaicznej,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dokumentacja dotycząca powyższego zakresu: audyt energetyczny (pod warunkiem wykonania ocieplenia przegród budowlanych), dokumentacja projektowa, ekspertyzy.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8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13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54BB7E6-38AA-4CCE-A703-6E4D63F36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86383"/>
              </p:ext>
            </p:extLst>
          </p:nvPr>
        </p:nvGraphicFramePr>
        <p:xfrm>
          <a:off x="816746" y="1349406"/>
          <a:ext cx="10857390" cy="4494902"/>
        </p:xfrm>
        <a:graphic>
          <a:graphicData uri="http://schemas.openxmlformats.org/drawingml/2006/table">
            <a:tbl>
              <a:tblPr/>
              <a:tblGrid>
                <a:gridCol w="10857390">
                  <a:extLst>
                    <a:ext uri="{9D8B030D-6E8A-4147-A177-3AD203B41FA5}">
                      <a16:colId xmlns:a16="http://schemas.microsoft.com/office/drawing/2014/main" val="2855521969"/>
                    </a:ext>
                  </a:extLst>
                </a:gridCol>
              </a:tblGrid>
              <a:tr h="55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95830"/>
                  </a:ext>
                </a:extLst>
              </a:tr>
              <a:tr h="378772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nie obejmujące wymiany źródeł ciepła na paliwo stałe na nowe źródła ciepła, a obejmujące (dopuszcza się wybór więcej niż jednego elementu z zakresu):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dokumentację dotyczącą powyższego zakresu: audyt energetyczny (pod warunkiem wykonania ocieplenia przegród budowlanych), dokumentacja projektowa, ekspertyzy.</a:t>
                      </a:r>
                    </a:p>
                    <a:p>
                      <a:endParaRPr lang="pl-P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Przeprowadzenie audytu energetycznego oraz wykonanie ekspertyzy ornitologicznej i chiropterologicznej są obowiązkowe dla tego zakresu (przed złożeniem wniosku).</a:t>
                      </a:r>
                      <a:endParaRPr lang="pl-PL" sz="24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3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1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11845" y="3874168"/>
            <a:ext cx="3885908" cy="2015290"/>
          </a:xfrm>
          <a:prstGeom prst="rect">
            <a:avLst/>
          </a:prstGeom>
          <a:noFill/>
          <a:ln w="3175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55103"/>
            <a:ext cx="10446327" cy="635010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maksymalna kwota dotacji, cz. 3),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DC94CB-2847-49EC-B054-D2D11797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15271"/>
              </p:ext>
            </p:extLst>
          </p:nvPr>
        </p:nvGraphicFramePr>
        <p:xfrm>
          <a:off x="488272" y="947048"/>
          <a:ext cx="7625919" cy="4963903"/>
        </p:xfrm>
        <a:graphic>
          <a:graphicData uri="http://schemas.openxmlformats.org/drawingml/2006/table">
            <a:tbl>
              <a:tblPr/>
              <a:tblGrid>
                <a:gridCol w="1089417">
                  <a:extLst>
                    <a:ext uri="{9D8B030D-6E8A-4147-A177-3AD203B41FA5}">
                      <a16:colId xmlns:a16="http://schemas.microsoft.com/office/drawing/2014/main" val="240910553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63499750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53220246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814530660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141534682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05155454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796227699"/>
                    </a:ext>
                  </a:extLst>
                </a:gridCol>
              </a:tblGrid>
              <a:tr h="1810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18748"/>
                  </a:ext>
                </a:extLst>
              </a:tr>
              <a:tr h="18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Wspólne/wspólne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Indywidualne/indywidualne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84554"/>
                  </a:ext>
                </a:extLst>
              </a:tr>
              <a:tr h="1856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8119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862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205 000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516422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260 000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260 000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/>
                </a:tc>
                <a:extLst>
                  <a:ext uri="{0D108BD9-81ED-4DB2-BD59-A6C34878D82A}">
                    <a16:rowId xmlns:a16="http://schemas.microsoft.com/office/drawing/2014/main" val="1447545118"/>
                  </a:ext>
                </a:extLst>
              </a:tr>
              <a:tr h="5495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16938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1499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92973"/>
                  </a:ext>
                </a:extLst>
              </a:tr>
              <a:tr h="3713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52649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0570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2056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B70871C-155A-415C-A0EA-C06603D3FEB8}"/>
              </a:ext>
            </a:extLst>
          </p:cNvPr>
          <p:cNvSpPr txBox="1"/>
          <p:nvPr/>
        </p:nvSpPr>
        <p:spPr>
          <a:xfrm>
            <a:off x="8211845" y="947048"/>
            <a:ext cx="38351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Przedział liczby lokali odnosi się do łącznej liczby lokali mieszkalnych w budynku mieszkalnym. </a:t>
            </a:r>
          </a:p>
          <a:p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Instalacja fotowoltaiczna dofinansowana w ramach Programu może służyć wyłącznie na potrzeby części wspólnych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dofinansowania nie kwalifikuje się kosztów poniesionych przed oddaniem do użytkowania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</a:rPr>
              <a:t>Nowość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- możliwość uzyskania pożyczki na wkład własny (do 40%), oprocentowanie: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stałe 2,75%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okres spłaty 15 lat (180 miesięcy)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karencja spłaty kapitału do 18 miesięcy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uruchomienie jednorazowo lub w transzach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nie podlega umorzeniu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120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19638B-7A78-42EA-8315-667A319DE129}"/>
              </a:ext>
            </a:extLst>
          </p:cNvPr>
          <p:cNvSpPr txBox="1"/>
          <p:nvPr/>
        </p:nvSpPr>
        <p:spPr>
          <a:xfrm>
            <a:off x="4758431" y="5530788"/>
            <a:ext cx="87888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30%/45%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C7F82E2-4363-4BCB-9A94-39A7F345B4D0}"/>
              </a:ext>
            </a:extLst>
          </p:cNvPr>
          <p:cNvSpPr txBox="1"/>
          <p:nvPr/>
        </p:nvSpPr>
        <p:spPr>
          <a:xfrm>
            <a:off x="3027285" y="1775534"/>
            <a:ext cx="30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09EBF4-020F-486D-A852-DE4F0CD7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" y="0"/>
            <a:ext cx="1216953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9D9C30B-1FE8-491B-BA8A-25AC641449EE}"/>
              </a:ext>
            </a:extLst>
          </p:cNvPr>
          <p:cNvSpPr/>
          <p:nvPr/>
        </p:nvSpPr>
        <p:spPr>
          <a:xfrm>
            <a:off x="6320901" y="4039340"/>
            <a:ext cx="4039340" cy="346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2025F6-2812-495C-949E-B3409BD3A335}"/>
              </a:ext>
            </a:extLst>
          </p:cNvPr>
          <p:cNvSpPr txBox="1"/>
          <p:nvPr/>
        </p:nvSpPr>
        <p:spPr>
          <a:xfrm>
            <a:off x="5637320" y="6428913"/>
            <a:ext cx="87888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30%/45%</a:t>
            </a:r>
          </a:p>
        </p:txBody>
      </p:sp>
    </p:spTree>
    <p:extLst>
      <p:ext uri="{BB962C8B-B14F-4D97-AF65-F5344CB8AC3E}">
        <p14:creationId xmlns:p14="http://schemas.microsoft.com/office/powerpoint/2010/main" val="305072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55103"/>
            <a:ext cx="10446327" cy="635010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maksymalna kwota dotacji, cz. 3),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DC94CB-2847-49EC-B054-D2D11797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78793"/>
              </p:ext>
            </p:extLst>
          </p:nvPr>
        </p:nvGraphicFramePr>
        <p:xfrm>
          <a:off x="488272" y="947048"/>
          <a:ext cx="7625919" cy="4963903"/>
        </p:xfrm>
        <a:graphic>
          <a:graphicData uri="http://schemas.openxmlformats.org/drawingml/2006/table">
            <a:tbl>
              <a:tblPr/>
              <a:tblGrid>
                <a:gridCol w="1089417">
                  <a:extLst>
                    <a:ext uri="{9D8B030D-6E8A-4147-A177-3AD203B41FA5}">
                      <a16:colId xmlns:a16="http://schemas.microsoft.com/office/drawing/2014/main" val="240910553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63499750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53220246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814530660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141534682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05155454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796227699"/>
                    </a:ext>
                  </a:extLst>
                </a:gridCol>
              </a:tblGrid>
              <a:tr h="1810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18748"/>
                  </a:ext>
                </a:extLst>
              </a:tr>
              <a:tr h="18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Wspólne/wspólne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Indywidualne/indywidualne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84554"/>
                  </a:ext>
                </a:extLst>
              </a:tr>
              <a:tr h="1856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8119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862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516422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395 000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/>
                </a:tc>
                <a:extLst>
                  <a:ext uri="{0D108BD9-81ED-4DB2-BD59-A6C34878D82A}">
                    <a16:rowId xmlns:a16="http://schemas.microsoft.com/office/drawing/2014/main" val="1447545118"/>
                  </a:ext>
                </a:extLst>
              </a:tr>
              <a:tr h="5495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16938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1499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92973"/>
                  </a:ext>
                </a:extLst>
              </a:tr>
              <a:tr h="3713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46 000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52649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0570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2056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B70871C-155A-415C-A0EA-C06603D3FEB8}"/>
              </a:ext>
            </a:extLst>
          </p:cNvPr>
          <p:cNvSpPr txBox="1"/>
          <p:nvPr/>
        </p:nvSpPr>
        <p:spPr>
          <a:xfrm>
            <a:off x="8211845" y="947048"/>
            <a:ext cx="38351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Przedział liczby lokali odnosi się do łącznej liczby lokali mieszkalnych w budynku mieszkalnym. </a:t>
            </a:r>
          </a:p>
          <a:p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Instalacja fotowoltaiczna dofinansowana w ramach Programu może służyć wyłącznie na potrzeby części wspólnych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dofinansowania nie kwalifikuje się kosztów poniesionych przed oddaniem do użytkowania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</a:rPr>
              <a:t>Nowość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- możliwość uzyskania pożyczki na wkład własny (do 30%), oprocentowanie: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stałe 2,75%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okres spłaty 15 lat (180 miesięcy)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karencja spłaty kapitału do 18 miesięcy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uruchomienie jednorazowo lub w transzach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nie podlega umorzeniu</a:t>
            </a: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1B41B0-6D70-4335-B433-1951E6B002AB}"/>
              </a:ext>
            </a:extLst>
          </p:cNvPr>
          <p:cNvSpPr txBox="1"/>
          <p:nvPr/>
        </p:nvSpPr>
        <p:spPr>
          <a:xfrm>
            <a:off x="3506680" y="612559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Gminy przygraniczne</a:t>
            </a:r>
          </a:p>
        </p:txBody>
      </p:sp>
    </p:spTree>
    <p:extLst>
      <p:ext uri="{BB962C8B-B14F-4D97-AF65-F5344CB8AC3E}">
        <p14:creationId xmlns:p14="http://schemas.microsoft.com/office/powerpoint/2010/main" val="322073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8BE1843-0893-484B-8D0F-4779F5B5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29525"/>
              </p:ext>
            </p:extLst>
          </p:nvPr>
        </p:nvGraphicFramePr>
        <p:xfrm>
          <a:off x="195308" y="772947"/>
          <a:ext cx="11798423" cy="5157336"/>
        </p:xfrm>
        <a:graphic>
          <a:graphicData uri="http://schemas.openxmlformats.org/drawingml/2006/table">
            <a:tbl>
              <a:tblPr/>
              <a:tblGrid>
                <a:gridCol w="11798423">
                  <a:extLst>
                    <a:ext uri="{9D8B030D-6E8A-4147-A177-3AD203B41FA5}">
                      <a16:colId xmlns:a16="http://schemas.microsoft.com/office/drawing/2014/main" val="2462937146"/>
                    </a:ext>
                  </a:extLst>
                </a:gridCol>
              </a:tblGrid>
              <a:tr h="3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Źródła ciepła, przyłącza, instalacje, wentylacja 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111"/>
                  </a:ext>
                </a:extLst>
              </a:tr>
              <a:tr h="4848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Podłączenie do sieci ciepłowniczej wraz z przyłączem.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powietrze/woda.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powietrze/woda o podwyższonej klasie efektywności energetycznej.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typu powietrze/powietrze.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Gruntowa pompa ciepła o podwyższonej klasie efektywności energetycznej.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gazowy kondensacyjny.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Kotłownia gazowa (przyłącze gazowe i instalacja wewnętrzna, kocioł gazowy kondensacyjny, opłata przyłączeniowa, dokumentacja projektowa). Dotyczy budynków, które nie są przyłączone do sieci dystrybucji gazu.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olejowy kondensacyjny 	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zgazowujący drewno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na pellet drzewny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na pellet drzewny o podwyższonym standardzie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Ogrzewanie elektryczne.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Instalacja centralnego ogrzewania oraz instalacja ciepłej wody użytkowej.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Podłączenie lokalu do efektywnego źródła ciepła w budynku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 z odzyskiem ciepła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Mikroinstalacja</a:t>
                      </a: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fotowoltaiczna 	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8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2C0F58D-1F48-434B-97B8-1D1F6EB6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16867"/>
              </p:ext>
            </p:extLst>
          </p:nvPr>
        </p:nvGraphicFramePr>
        <p:xfrm>
          <a:off x="1597981" y="1447060"/>
          <a:ext cx="8336132" cy="3759148"/>
        </p:xfrm>
        <a:graphic>
          <a:graphicData uri="http://schemas.openxmlformats.org/drawingml/2006/table">
            <a:tbl>
              <a:tblPr/>
              <a:tblGrid>
                <a:gridCol w="8336132">
                  <a:extLst>
                    <a:ext uri="{9D8B030D-6E8A-4147-A177-3AD203B41FA5}">
                      <a16:colId xmlns:a16="http://schemas.microsoft.com/office/drawing/2014/main" val="3359643989"/>
                    </a:ext>
                  </a:extLst>
                </a:gridCol>
              </a:tblGrid>
              <a:tr h="475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Dokumentacja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31610"/>
                  </a:ext>
                </a:extLst>
              </a:tr>
              <a:tr h="141153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Audyt energetyczny.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Dokumentacja projektowa.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Ekspertyzy.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82739"/>
                  </a:ext>
                </a:extLst>
              </a:tr>
              <a:tr h="475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Ocieplenie przegród budowlanych, stolarka okienna i drzwiowa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10859"/>
                  </a:ext>
                </a:extLst>
              </a:tr>
              <a:tr h="13966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Ocieplenie przegród budowlanych.</a:t>
                      </a:r>
                      <a:b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Stolarka okienna.</a:t>
                      </a:r>
                      <a:b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Stolarka drzwiowa.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2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7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97000"/>
            <a:ext cx="78105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2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0E651F-C03A-4BFE-B599-1C3EEB3E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0"/>
            <a:ext cx="10318603" cy="685800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13B2E40C-236F-4F74-B953-61E8DD60A336}"/>
              </a:ext>
            </a:extLst>
          </p:cNvPr>
          <p:cNvSpPr/>
          <p:nvPr/>
        </p:nvSpPr>
        <p:spPr>
          <a:xfrm>
            <a:off x="1621500" y="5424256"/>
            <a:ext cx="1352519" cy="126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49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6FCDBC1-90F5-4F06-B8C6-8CF38A94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" y="468455"/>
            <a:ext cx="10457093" cy="5223048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F52B8D67-9D84-40E9-AF0B-98E851D346DB}"/>
              </a:ext>
            </a:extLst>
          </p:cNvPr>
          <p:cNvSpPr/>
          <p:nvPr/>
        </p:nvSpPr>
        <p:spPr>
          <a:xfrm>
            <a:off x="221942" y="4829452"/>
            <a:ext cx="3630967" cy="790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31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3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" name="Picture 35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1523998" y="-3919"/>
            <a:ext cx="9144001" cy="6861919"/>
          </a:xfrm>
          <a:prstGeom prst="rect">
            <a:avLst/>
          </a:prstGeom>
        </p:spPr>
      </p:pic>
      <p:sp>
        <p:nvSpPr>
          <p:cNvPr id="51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151492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972D20-9433-4F8F-B76E-52720FD18954}"/>
              </a:ext>
            </a:extLst>
          </p:cNvPr>
          <p:cNvSpPr txBox="1"/>
          <p:nvPr/>
        </p:nvSpPr>
        <p:spPr>
          <a:xfrm>
            <a:off x="7248128" y="5085184"/>
            <a:ext cx="3419872" cy="80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i="1" dirty="0" err="1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Tworzymy</a:t>
            </a:r>
            <a:r>
              <a:rPr lang="en-US" sz="2400" i="1" dirty="0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zielone</a:t>
            </a:r>
            <a:r>
              <a:rPr lang="en-US" sz="2400" i="1" dirty="0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jutro</a:t>
            </a:r>
            <a:r>
              <a:rPr lang="en-US" sz="2400" i="1" dirty="0">
                <a:solidFill>
                  <a:srgbClr val="1BC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52" name="Oval 39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9DB4C3B-3300-4207-8264-DF8D4D041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193" r="-2" b="-2"/>
          <a:stretch/>
        </p:blipFill>
        <p:spPr>
          <a:xfrm>
            <a:off x="1673654" y="4177723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Obraz 8" descr="Obraz zawierający trawa, zewnętrzne, koń, pole&#10;&#10;Opis wygenerowany automatycznie">
            <a:extLst>
              <a:ext uri="{FF2B5EF4-FFF2-40B4-BE49-F238E27FC236}">
                <a16:creationId xmlns:a16="http://schemas.microsoft.com/office/drawing/2014/main" id="{93AF0E8B-25B7-44D9-881B-2CDA3B019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8481" b="3"/>
          <a:stretch/>
        </p:blipFill>
        <p:spPr bwMode="auto">
          <a:xfrm>
            <a:off x="1597947" y="66984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1E6C9-1E1B-4BAB-898A-B2C01DE2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43448" y="6476641"/>
            <a:ext cx="428046" cy="235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defRPr/>
            </a:pPr>
            <a:fld id="{3F016427-E37D-4B4B-869F-20A3D6852401}" type="slidenum">
              <a:rPr lang="en-US" sz="825">
                <a:solidFill>
                  <a:srgbClr val="898989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ts val="600"/>
                </a:spcAft>
                <a:defRPr/>
              </a:pPr>
              <a:t>26</a:t>
            </a:fld>
            <a:endParaRPr lang="en-US" sz="825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C573FF7-C0EA-47C9-964E-0CA0D913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55" y="3563960"/>
            <a:ext cx="2516920" cy="119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ytuł 27">
            <a:extLst>
              <a:ext uri="{FF2B5EF4-FFF2-40B4-BE49-F238E27FC236}">
                <a16:creationId xmlns:a16="http://schemas.microsoft.com/office/drawing/2014/main" id="{9251C54F-EF5B-42DB-B170-F7D82ABA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365126"/>
            <a:ext cx="3464607" cy="132556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1" name="Obraz 30" descr="Obraz zawierający tekst&#10;&#10;Opis wygenerowany automatycznie">
            <a:extLst>
              <a:ext uri="{FF2B5EF4-FFF2-40B4-BE49-F238E27FC236}">
                <a16:creationId xmlns:a16="http://schemas.microsoft.com/office/drawing/2014/main" id="{9F58E4AF-C835-4F15-B42E-A84FFCD47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95" y="5886502"/>
            <a:ext cx="3847993" cy="924302"/>
          </a:xfrm>
          <a:prstGeom prst="rect">
            <a:avLst/>
          </a:prstGeom>
        </p:spPr>
      </p:pic>
      <p:sp>
        <p:nvSpPr>
          <p:cNvPr id="58" name="pole tekstowe 57">
            <a:extLst>
              <a:ext uri="{FF2B5EF4-FFF2-40B4-BE49-F238E27FC236}">
                <a16:creationId xmlns:a16="http://schemas.microsoft.com/office/drawing/2014/main" id="{9A6973A3-D7D7-433B-BF3D-8FD63D3E611C}"/>
              </a:ext>
            </a:extLst>
          </p:cNvPr>
          <p:cNvSpPr txBox="1"/>
          <p:nvPr/>
        </p:nvSpPr>
        <p:spPr>
          <a:xfrm>
            <a:off x="6096000" y="476672"/>
            <a:ext cx="42484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Pożyczki z WFOŚiGW we Wrocławiu </a:t>
            </a:r>
            <a:endParaRPr lang="pl-PL" altLang="pl-PL" sz="2800" b="1" dirty="0">
              <a:solidFill>
                <a:prstClr val="black">
                  <a:lumMod val="65000"/>
                  <a:lumOff val="35000"/>
                </a:prst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źródłem finansowania działań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</a:rPr>
              <a:t>pro- ekologicznych na Dolnym Śląsku</a:t>
            </a:r>
          </a:p>
        </p:txBody>
      </p:sp>
    </p:spTree>
    <p:extLst>
      <p:ext uri="{BB962C8B-B14F-4D97-AF65-F5344CB8AC3E}">
        <p14:creationId xmlns:p14="http://schemas.microsoft.com/office/powerpoint/2010/main" val="66531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0B39B-BF89-45EC-AC02-D4BDEAA6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7624"/>
            <a:ext cx="7886700" cy="16230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1E6C9-1E1B-4BAB-898A-B2C01DE2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16427-E37D-4B4B-869F-20A3D6852401}" type="slidenum">
              <a:rPr lang="pl-PL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EE493C-CFE9-48A0-9227-198B0E962AC0}"/>
              </a:ext>
            </a:extLst>
          </p:cNvPr>
          <p:cNvSpPr txBox="1"/>
          <p:nvPr/>
        </p:nvSpPr>
        <p:spPr>
          <a:xfrm>
            <a:off x="1919536" y="6156325"/>
            <a:ext cx="331896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000" b="1" i="1" dirty="0">
                <a:solidFill>
                  <a:srgbClr val="00B050"/>
                </a:solidFill>
                <a:latin typeface="Calibri Light"/>
              </a:rPr>
              <a:t>Tworzymy zielone jutro          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3A41C13-330A-4AD9-8FA5-EB09D4C8FD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500" y="6013864"/>
            <a:ext cx="2958924" cy="71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3656F0E-14D3-4142-9793-A53482A9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91512"/>
            <a:ext cx="9144000" cy="523875"/>
          </a:xfrm>
          <a:prstGeom prst="rect">
            <a:avLst/>
          </a:prstGeom>
        </p:spPr>
      </p:pic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48848E35-2B4A-4725-A810-DBBBD53BC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4C777E7-E942-4968-A41C-303AD6486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9" y="20577"/>
            <a:ext cx="8355359" cy="49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4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1E6C9-1E1B-4BAB-898A-B2C01DE2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16427-E37D-4B4B-869F-20A3D6852401}" type="slidenum">
              <a:rPr lang="pl-PL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621AA55-2B89-488C-B2BF-7F92068D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5318745"/>
            <a:ext cx="9144000" cy="5238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40F292-A308-40B3-9C2A-6D995D5043B0}"/>
              </a:ext>
            </a:extLst>
          </p:cNvPr>
          <p:cNvSpPr txBox="1"/>
          <p:nvPr/>
        </p:nvSpPr>
        <p:spPr>
          <a:xfrm>
            <a:off x="1919536" y="6156325"/>
            <a:ext cx="331896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000" b="1" i="1" dirty="0">
                <a:solidFill>
                  <a:srgbClr val="00B050"/>
                </a:solidFill>
                <a:latin typeface="Calibri Light"/>
              </a:rPr>
              <a:t>Tworzymy zielone jutro          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C5C5A6-E66E-4770-9955-621838BFC6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6013864"/>
            <a:ext cx="3003468" cy="71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47C2FE0-61CF-4DC9-B8F7-1EBD83229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703512" y="136525"/>
            <a:ext cx="8640960" cy="5126714"/>
          </a:xfrm>
        </p:spPr>
      </p:pic>
    </p:spTree>
    <p:extLst>
      <p:ext uri="{BB962C8B-B14F-4D97-AF65-F5344CB8AC3E}">
        <p14:creationId xmlns:p14="http://schemas.microsoft.com/office/powerpoint/2010/main" val="102731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0B39B-BF89-45EC-AC02-D4BDEAA6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7623"/>
            <a:ext cx="7886700" cy="1623066"/>
          </a:xfrm>
        </p:spPr>
        <p:txBody>
          <a:bodyPr/>
          <a:lstStyle/>
          <a:p>
            <a:r>
              <a:rPr lang="pl-PL" sz="4000" b="1" spc="-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WFOŚiGW -</a:t>
            </a:r>
            <a:r>
              <a:rPr lang="pl-PL" sz="4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b="1" spc="-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pożyczka</a:t>
            </a:r>
            <a:br>
              <a:rPr lang="pl-PL" spc="-1" dirty="0">
                <a:solidFill>
                  <a:srgbClr val="000000"/>
                </a:solidFill>
                <a:latin typeface="Arial"/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1E6C9-1E1B-4BAB-898A-B2C01DE2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16427-E37D-4B4B-869F-20A3D6852401}" type="slidenum">
              <a:rPr lang="pl-PL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EE493C-CFE9-48A0-9227-198B0E962AC0}"/>
              </a:ext>
            </a:extLst>
          </p:cNvPr>
          <p:cNvSpPr txBox="1"/>
          <p:nvPr/>
        </p:nvSpPr>
        <p:spPr>
          <a:xfrm>
            <a:off x="1919536" y="6156325"/>
            <a:ext cx="331896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000" b="1" i="1" dirty="0">
                <a:solidFill>
                  <a:srgbClr val="00B050"/>
                </a:solidFill>
                <a:latin typeface="Calibri Light"/>
              </a:rPr>
              <a:t>Tworzymy zielone jutro          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3A41C13-330A-4AD9-8FA5-EB09D4C8FD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5983838"/>
            <a:ext cx="2859452" cy="716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144A2A-9E96-4AAA-86D7-EA3D102A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1376690"/>
            <a:ext cx="4896545" cy="3384029"/>
          </a:xfrm>
        </p:spPr>
        <p:txBody>
          <a:bodyPr>
            <a:normAutofit fontScale="70000" lnSpcReduction="20000"/>
          </a:bodyPr>
          <a:lstStyle/>
          <a:p>
            <a:pPr marL="360" indent="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None/>
            </a:pPr>
            <a:r>
              <a:rPr lang="pl-PL" sz="2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Oprocentowanie pożyczki:</a:t>
            </a:r>
          </a:p>
          <a:p>
            <a:pPr marL="457560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pl-PL" sz="2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stałe – 2,75% (okres spłaty do 10 lat)</a:t>
            </a:r>
            <a:endParaRPr lang="pl-PL" sz="2600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pl-PL" sz="2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zmienne – WIBOR 12M + 50, nie mniej niż 2,75% </a:t>
            </a:r>
            <a:br>
              <a:rPr lang="pl-PL" sz="2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pl-PL" sz="26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Oprocentowanie na warunkach rynkowych nie powodujące wystąpienia pomocy publicznej.</a:t>
            </a:r>
            <a:endParaRPr lang="pl-PL" sz="2600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560" indent="-457200">
              <a:lnSpc>
                <a:spcPct val="100000"/>
              </a:lnSpc>
              <a:spcBef>
                <a:spcPts val="400"/>
              </a:spcBef>
            </a:pPr>
            <a:r>
              <a:rPr lang="pl-PL" sz="2600" b="1" spc="-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środków Funduszu do 85% kosztów kwalifikowanych </a:t>
            </a:r>
            <a:r>
              <a:rPr lang="pl-PL" sz="2600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 4.11.2020 r. udział wynosił do 100% kk).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92D8D7-EACF-4891-9699-1D6E13AE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5296598"/>
            <a:ext cx="9143999" cy="52387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A7926B1-537E-43B2-A970-15D1366F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1234901"/>
            <a:ext cx="2999669" cy="338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9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C7F82E2-4363-4BCB-9A94-39A7F345B4D0}"/>
              </a:ext>
            </a:extLst>
          </p:cNvPr>
          <p:cNvSpPr txBox="1"/>
          <p:nvPr/>
        </p:nvSpPr>
        <p:spPr>
          <a:xfrm>
            <a:off x="3027285" y="1775534"/>
            <a:ext cx="30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B691CA-C072-4C67-96E7-A0DF957CBEF2}"/>
              </a:ext>
            </a:extLst>
          </p:cNvPr>
          <p:cNvSpPr txBox="1"/>
          <p:nvPr/>
        </p:nvSpPr>
        <p:spPr>
          <a:xfrm>
            <a:off x="1047564" y="1207363"/>
            <a:ext cx="5048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miejsko-wiejska Bogatynia,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miejsko-wiejska Bystrzyca Kłodzka,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miejska Duszniki-Zdrój,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Głuszyca,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Jelenia Góra,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Karpacz,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Kowary,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Kudowa Zdrój,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Lądek Zdrój,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Leśna,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Lewin Kłodzki,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Lubawka,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Mieroszów,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Międzylesie,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Mirsk,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55AC9D-A2AA-4FC9-B527-85413DC44A91}"/>
              </a:ext>
            </a:extLst>
          </p:cNvPr>
          <p:cNvSpPr txBox="1"/>
          <p:nvPr/>
        </p:nvSpPr>
        <p:spPr>
          <a:xfrm>
            <a:off x="3764132" y="159798"/>
            <a:ext cx="472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pl-P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miny przygraniczne</a:t>
            </a: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EEA53A-E332-49F2-8DB5-86CA83AA1376}"/>
              </a:ext>
            </a:extLst>
          </p:cNvPr>
          <p:cNvSpPr txBox="1"/>
          <p:nvPr/>
        </p:nvSpPr>
        <p:spPr>
          <a:xfrm>
            <a:off x="6125592" y="1207362"/>
            <a:ext cx="5048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Nowa Ruda,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Nowa Ruda,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Piechowice,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Platerówka,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Podgórzyn,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Radków,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Stronie Śląskie,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Sulików,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Szczytna,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Szklarska Poręba,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Świeradów-Zdrój,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Zawidów,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Zgorzelec,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Zgorzelec,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Złoty Stok,  </a:t>
            </a:r>
          </a:p>
        </p:txBody>
      </p:sp>
    </p:spTree>
    <p:extLst>
      <p:ext uri="{BB962C8B-B14F-4D97-AF65-F5344CB8AC3E}">
        <p14:creationId xmlns:p14="http://schemas.microsoft.com/office/powerpoint/2010/main" val="61452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0B39B-BF89-45EC-AC02-D4BDEAA6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7624"/>
            <a:ext cx="7886700" cy="1623065"/>
          </a:xfrm>
        </p:spPr>
        <p:txBody>
          <a:bodyPr/>
          <a:lstStyle/>
          <a:p>
            <a:r>
              <a:rPr lang="pl-PL" sz="4000" b="1" spc="-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Środki WFOŚiGW - </a:t>
            </a:r>
            <a:r>
              <a:rPr lang="pl-PL" sz="4000" b="1" spc="-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pożyczka</a:t>
            </a:r>
            <a:br>
              <a:rPr lang="pl-PL" spc="-1" dirty="0">
                <a:solidFill>
                  <a:srgbClr val="000000"/>
                </a:solidFill>
                <a:latin typeface="Arial"/>
              </a:rPr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11E6C9-1E1B-4BAB-898A-B2C01DE2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16427-E37D-4B4B-869F-20A3D6852401}" type="slidenum">
              <a:rPr lang="pl-PL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FEE493C-CFE9-48A0-9227-198B0E962AC0}"/>
              </a:ext>
            </a:extLst>
          </p:cNvPr>
          <p:cNvSpPr txBox="1"/>
          <p:nvPr/>
        </p:nvSpPr>
        <p:spPr>
          <a:xfrm>
            <a:off x="1919536" y="6156325"/>
            <a:ext cx="331896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2000" b="1" i="1" dirty="0">
                <a:solidFill>
                  <a:srgbClr val="00B050"/>
                </a:solidFill>
                <a:latin typeface="Calibri Light"/>
              </a:rPr>
              <a:t>Tworzymy zielone jutro          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3A41C13-330A-4AD9-8FA5-EB09D4C8FD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6013864"/>
            <a:ext cx="2931460" cy="716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144A2A-9E96-4AAA-86D7-EA3D102A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484786"/>
            <a:ext cx="4735438" cy="3475959"/>
          </a:xfrm>
        </p:spPr>
        <p:txBody>
          <a:bodyPr>
            <a:normAutofit fontScale="40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lang="pl-PL" sz="45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Umorzenia pożyczek:</a:t>
            </a:r>
            <a:endParaRPr lang="pl-PL" sz="4500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pl-PL" sz="45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maksymalna wysokość umorzenia – do 15% dla:</a:t>
            </a:r>
          </a:p>
          <a:p>
            <a:pPr marL="457200" indent="-456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-"/>
            </a:pPr>
            <a:r>
              <a:rPr lang="pl-PL" sz="45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jednostek samorządowych</a:t>
            </a:r>
          </a:p>
          <a:p>
            <a:pPr marL="360" indent="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None/>
            </a:pPr>
            <a:endParaRPr lang="pl-PL" sz="4500" b="1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Częściowemu umorzeniu</a:t>
            </a:r>
            <a:r>
              <a:rPr lang="pl-PL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mogą podlegać wyłącznie pożyczki udzielone na zadania związane </a:t>
            </a:r>
            <a:r>
              <a:rPr lang="pl-PL" sz="45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termomodernizacją budynków użyteczności publicznej</a:t>
            </a:r>
            <a:r>
              <a:rPr lang="pl-PL" sz="4500" b="1" spc="-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4500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Dotyczy zadań, gdzie udział środków Funduszu nie  był w formie dotacji.</a:t>
            </a:r>
            <a:endParaRPr lang="pl-PL" sz="4500" spc="-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0A8E80-F254-4393-B09A-6D2A3EDBD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2" y="5296598"/>
            <a:ext cx="9143999" cy="52387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55461F6-1864-40AD-A3F1-2823D782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200696"/>
            <a:ext cx="3384178" cy="356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814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38200" y="103188"/>
            <a:ext cx="10515600" cy="211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9218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9596" y="0"/>
            <a:ext cx="11620870" cy="59055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487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Dane Kontaktowe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313" y="1082675"/>
            <a:ext cx="10758487" cy="450691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Doradztwo Energetyczne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hlinkClick r:id="rId2"/>
              </a:rPr>
              <a:t>doradztwo@fos.wroc.pl</a:t>
            </a:r>
            <a:endParaRPr lang="pl-PL" sz="2800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b="1" dirty="0">
                <a:solidFill>
                  <a:schemeClr val="tx1"/>
                </a:solidFill>
              </a:rPr>
              <a:t>Piotr Ner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b="1" dirty="0">
                <a:hlinkClick r:id="rId3"/>
              </a:rPr>
              <a:t>pner@fos.wroc.pl</a:t>
            </a:r>
            <a:r>
              <a:rPr lang="pl-PL" sz="2800" b="1" dirty="0"/>
              <a:t>;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2800" b="1" dirty="0">
                <a:solidFill>
                  <a:srgbClr val="7030A0"/>
                </a:solidFill>
              </a:rPr>
              <a:t>Tel. 887 447 706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b="1" dirty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86641-6E9B-4614-8244-AF5981CD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2" y="278245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pl-PL" dirty="0"/>
              <a:t>O co mogą wnioskować indywidualnie właściciele lokali. (cz. 1 i 2)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A70246-4FB7-4C05-AE30-063726355A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55" y="1597654"/>
            <a:ext cx="1526748" cy="1691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E936746-41B8-4753-B456-3BAE5AFF9E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27C3660-170E-472C-BE9D-E0DF00DEFC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033" y="3766732"/>
            <a:ext cx="2325678" cy="18007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AB711D-D825-4BF5-A5AF-701898AA43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758" y="3775259"/>
            <a:ext cx="1526748" cy="190526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F239081-A72F-4BD8-91BD-D1F7C861DB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8B3C328-097C-4BE0-A0BA-CBB7289627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B144F26-739B-48D7-8952-B0EF0D42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0C8CE76-2FFF-4F6B-AC8B-2259D28F2F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4EF799C-9911-4B1E-98F3-CAA79843EBA5}"/>
              </a:ext>
            </a:extLst>
          </p:cNvPr>
          <p:cNvCxnSpPr/>
          <p:nvPr/>
        </p:nvCxnSpPr>
        <p:spPr>
          <a:xfrm flipH="1">
            <a:off x="679033" y="3524435"/>
            <a:ext cx="2126311" cy="2043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84EDFE6-8BC0-4B97-9C20-FD069BBEB8B9}"/>
              </a:ext>
            </a:extLst>
          </p:cNvPr>
          <p:cNvCxnSpPr/>
          <p:nvPr/>
        </p:nvCxnSpPr>
        <p:spPr>
          <a:xfrm>
            <a:off x="775517" y="3429000"/>
            <a:ext cx="2127481" cy="21504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F8B31AD-465F-4A1F-97F0-A3F31E689212}"/>
              </a:ext>
            </a:extLst>
          </p:cNvPr>
          <p:cNvCxnSpPr/>
          <p:nvPr/>
        </p:nvCxnSpPr>
        <p:spPr>
          <a:xfrm>
            <a:off x="3269355" y="3429000"/>
            <a:ext cx="1915204" cy="21504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03FC60B-BFF2-44A0-A04C-0F8BAFA6423A}"/>
              </a:ext>
            </a:extLst>
          </p:cNvPr>
          <p:cNvCxnSpPr/>
          <p:nvPr/>
        </p:nvCxnSpPr>
        <p:spPr>
          <a:xfrm flipH="1">
            <a:off x="3338004" y="3524435"/>
            <a:ext cx="1819922" cy="20550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B286F04-9A2B-44DB-91B8-E3E6C3ED92BF}"/>
              </a:ext>
            </a:extLst>
          </p:cNvPr>
          <p:cNvCxnSpPr/>
          <p:nvPr/>
        </p:nvCxnSpPr>
        <p:spPr>
          <a:xfrm>
            <a:off x="5840157" y="3429000"/>
            <a:ext cx="2025459" cy="21384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316A350-6F38-4404-B617-23C18A517D5D}"/>
              </a:ext>
            </a:extLst>
          </p:cNvPr>
          <p:cNvCxnSpPr/>
          <p:nvPr/>
        </p:nvCxnSpPr>
        <p:spPr>
          <a:xfrm flipH="1">
            <a:off x="5849696" y="3429000"/>
            <a:ext cx="1838366" cy="21384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E434405E-7CA7-4D69-9AF6-F652FC9B0D03}"/>
              </a:ext>
            </a:extLst>
          </p:cNvPr>
          <p:cNvCxnSpPr/>
          <p:nvPr/>
        </p:nvCxnSpPr>
        <p:spPr>
          <a:xfrm>
            <a:off x="8146625" y="3524435"/>
            <a:ext cx="1760742" cy="19530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17383B9-D83D-4265-AFE5-B72B5E6D1581}"/>
              </a:ext>
            </a:extLst>
          </p:cNvPr>
          <p:cNvCxnSpPr/>
          <p:nvPr/>
        </p:nvCxnSpPr>
        <p:spPr>
          <a:xfrm flipH="1">
            <a:off x="8251183" y="3520872"/>
            <a:ext cx="1718440" cy="20465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4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C6411-A663-4C1D-943E-13E0291C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75" y="272263"/>
            <a:ext cx="7564954" cy="487630"/>
          </a:xfrm>
        </p:spPr>
        <p:txBody>
          <a:bodyPr>
            <a:normAutofit/>
          </a:bodyPr>
          <a:lstStyle/>
          <a:p>
            <a:r>
              <a:rPr lang="pl-PL" sz="2800" dirty="0"/>
              <a:t>O co mogą wnioskować wspólnoty (cz.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18B5B0-40C3-46C9-A67F-6362C315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2133"/>
            <a:ext cx="8509572" cy="4893733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3320" name="Obraz 3319">
            <a:extLst>
              <a:ext uri="{FF2B5EF4-FFF2-40B4-BE49-F238E27FC236}">
                <a16:creationId xmlns:a16="http://schemas.microsoft.com/office/drawing/2014/main" id="{3D36DAFF-4458-4075-9B4B-5AD524D390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55" y="1597654"/>
            <a:ext cx="1526748" cy="1691748"/>
          </a:xfrm>
          <a:prstGeom prst="rect">
            <a:avLst/>
          </a:prstGeom>
        </p:spPr>
      </p:pic>
      <p:pic>
        <p:nvPicPr>
          <p:cNvPr id="3321" name="Obraz 3320">
            <a:extLst>
              <a:ext uri="{FF2B5EF4-FFF2-40B4-BE49-F238E27FC236}">
                <a16:creationId xmlns:a16="http://schemas.microsoft.com/office/drawing/2014/main" id="{F8FEC2A9-2242-42BA-83B4-35F46CF8B6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3322" name="Obraz 3321">
            <a:extLst>
              <a:ext uri="{FF2B5EF4-FFF2-40B4-BE49-F238E27FC236}">
                <a16:creationId xmlns:a16="http://schemas.microsoft.com/office/drawing/2014/main" id="{9CAF904E-979C-4DBD-92AC-B381A9319E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033" y="3766732"/>
            <a:ext cx="2325678" cy="1800711"/>
          </a:xfrm>
          <a:prstGeom prst="rect">
            <a:avLst/>
          </a:prstGeom>
        </p:spPr>
      </p:pic>
      <p:pic>
        <p:nvPicPr>
          <p:cNvPr id="3323" name="Obraz 3322">
            <a:extLst>
              <a:ext uri="{FF2B5EF4-FFF2-40B4-BE49-F238E27FC236}">
                <a16:creationId xmlns:a16="http://schemas.microsoft.com/office/drawing/2014/main" id="{37620EA9-C08F-42CC-9851-9033E76459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758" y="3775259"/>
            <a:ext cx="1526748" cy="1905269"/>
          </a:xfrm>
          <a:prstGeom prst="rect">
            <a:avLst/>
          </a:prstGeom>
        </p:spPr>
      </p:pic>
      <p:pic>
        <p:nvPicPr>
          <p:cNvPr id="3324" name="Obraz 3323">
            <a:extLst>
              <a:ext uri="{FF2B5EF4-FFF2-40B4-BE49-F238E27FC236}">
                <a16:creationId xmlns:a16="http://schemas.microsoft.com/office/drawing/2014/main" id="{BFB3B24E-4D13-46D4-89DD-4864CAC99B1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3325" name="Obraz 3324">
            <a:extLst>
              <a:ext uri="{FF2B5EF4-FFF2-40B4-BE49-F238E27FC236}">
                <a16:creationId xmlns:a16="http://schemas.microsoft.com/office/drawing/2014/main" id="{93E01062-F30A-44C3-B8AD-5329F0CC89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3326" name="Picture 2">
            <a:extLst>
              <a:ext uri="{FF2B5EF4-FFF2-40B4-BE49-F238E27FC236}">
                <a16:creationId xmlns:a16="http://schemas.microsoft.com/office/drawing/2014/main" id="{FCF272AA-99EA-4B3E-956A-623FB763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7" name="Obraz 3326">
            <a:extLst>
              <a:ext uri="{FF2B5EF4-FFF2-40B4-BE49-F238E27FC236}">
                <a16:creationId xmlns:a16="http://schemas.microsoft.com/office/drawing/2014/main" id="{F59936C8-4436-4AEC-BFB5-8BB4E8E12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12576-131C-425E-85D8-427C272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Kto może być Beneficjentem programu?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67EFF6-64FC-4086-B836-25D27C57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40873"/>
            <a:ext cx="11175889" cy="41482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Beneficjentem jest osoba fizyczna będąca </a:t>
            </a:r>
            <a:r>
              <a:rPr lang="pl-PL" sz="2000" b="1" dirty="0"/>
              <a:t>właścicielem lub współwłaścicielem </a:t>
            </a:r>
            <a:r>
              <a:rPr lang="pl-PL" sz="2000" dirty="0"/>
              <a:t>lokalu mieszkalnego z wyodrębnioną księgą wieczystą, </a:t>
            </a:r>
            <a:r>
              <a:rPr lang="pl-PL" sz="2000" b="1" dirty="0">
                <a:solidFill>
                  <a:srgbClr val="00B050"/>
                </a:solidFill>
              </a:rPr>
              <a:t>wydzielonego w budynku mieszkalnym wielorodzinnym mieszczącym od 3 do 20 lokali mieszkalnych</a:t>
            </a:r>
            <a:r>
              <a:rPr lang="pl-PL" sz="2000" dirty="0"/>
              <a:t>, o dochodzie rocznym nieprzekraczającym kwoty </a:t>
            </a:r>
            <a:r>
              <a:rPr lang="pl-PL" sz="2000" b="1" dirty="0">
                <a:solidFill>
                  <a:srgbClr val="00B050"/>
                </a:solidFill>
              </a:rPr>
              <a:t>100 000 zł (cz. 1) i 2) lub wspólnota mieszkaniowa w budynku mieszkalnym wielorodzinnym obejmującym od 3 do 20 lokali mieszkaniowych (cz. 3), dla tej części nie ma kryterium dochodowego.</a:t>
            </a:r>
            <a:r>
              <a:rPr lang="pl-PL" sz="18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pl-PL" sz="20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      Wnioskodawcy (osoby fizyczne) podzieleni na </a:t>
            </a:r>
            <a:r>
              <a:rPr lang="pl-PL" sz="2000" b="1" dirty="0"/>
              <a:t>dwie grupy </a:t>
            </a:r>
            <a:r>
              <a:rPr lang="pl-PL" sz="2000" b="1" dirty="0">
                <a:solidFill>
                  <a:srgbClr val="00B050"/>
                </a:solidFill>
              </a:rPr>
              <a:t>(bez zmian) </a:t>
            </a:r>
            <a:r>
              <a:rPr lang="pl-PL" sz="2000" dirty="0"/>
              <a:t>tj.: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 lvl="1">
              <a:spcBef>
                <a:spcPts val="0"/>
              </a:spcBef>
            </a:pPr>
            <a:r>
              <a:rPr lang="pl-PL" sz="2000" dirty="0"/>
              <a:t>1) Uprawnieni do </a:t>
            </a:r>
            <a:r>
              <a:rPr lang="pl-PL" sz="2000" b="1" dirty="0"/>
              <a:t>podstawowego</a:t>
            </a:r>
            <a:r>
              <a:rPr lang="pl-PL" sz="2000" dirty="0"/>
              <a:t> poziomu dofinansowania – oświadczenie o dochodzie, wymagane podanie na podstawie jakich dokumentów wyliczono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 lvl="1">
              <a:spcBef>
                <a:spcPts val="0"/>
              </a:spcBef>
            </a:pPr>
            <a:r>
              <a:rPr lang="pl-PL" sz="2000" dirty="0"/>
              <a:t>2) Uprawnieni do </a:t>
            </a:r>
            <a:r>
              <a:rPr lang="pl-PL" sz="2000" b="1" dirty="0"/>
              <a:t>podwyższonego</a:t>
            </a:r>
            <a:r>
              <a:rPr lang="pl-PL" sz="2000" dirty="0"/>
              <a:t> dofinansowania; przeciętny miesięczny dochód na jednego członka rodziny nie przekracza (od dnia 01.07.2021r.): 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1 564 zł </a:t>
            </a:r>
            <a:r>
              <a:rPr lang="pl-PL" sz="2000" dirty="0"/>
              <a:t>w gospodarstwie wieloosobowym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2 189 zł </a:t>
            </a:r>
            <a:r>
              <a:rPr lang="pl-PL" sz="2000" dirty="0"/>
              <a:t>w gospodarstwie jednoosobowym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Zaświadczenie o dochodzie wydawane jest przez gminę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80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29FBA-70C0-49E6-BB49-8794D8F9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Okres kwalifikowania kosztów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776C6-BD2C-4FAB-B5DB-8D78E1D9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00" y="984078"/>
            <a:ext cx="11075399" cy="448077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Okres kwalifikowalności kosztów: </a:t>
            </a:r>
            <a:endParaRPr lang="pl-PL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rozpoczęcie przedsięwzięcia</a:t>
            </a:r>
            <a:r>
              <a:rPr lang="pl-PL" sz="2000" dirty="0">
                <a:solidFill>
                  <a:schemeClr val="tx1"/>
                </a:solidFill>
              </a:rPr>
              <a:t> rozumiane jest, jako poniesienie pierwszego kosztu kwalifikowanego (data wystawienia pierwszej faktury lub równoważnego dokumentu księgowego) i może nastąpić </a:t>
            </a:r>
            <a:r>
              <a:rPr lang="pl-PL" sz="2000" b="1" dirty="0">
                <a:solidFill>
                  <a:srgbClr val="00B050"/>
                </a:solidFill>
              </a:rPr>
              <a:t>od dnia złożenia wniosku </a:t>
            </a:r>
            <a:r>
              <a:rPr lang="pl-PL" sz="2000" dirty="0">
                <a:solidFill>
                  <a:schemeClr val="tx1"/>
                </a:solidFill>
              </a:rPr>
              <a:t>o dofinansowanie. Koszty poniesione wcześniej uznawane są za niekwalifikowane, </a:t>
            </a:r>
            <a:r>
              <a:rPr lang="pl-PL" sz="2000" b="1" dirty="0">
                <a:solidFill>
                  <a:srgbClr val="00B050"/>
                </a:solidFill>
              </a:rPr>
              <a:t>z wyłączeniem kosztów audytu energetycznego, dokumentacji projektowej i ekspertyz, o ile poniesiono je nie wcześniej niż 6 miesięcy przed dniem złożenia wniosku o dofinansowanie (dotyczy cz.3).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zakończenie przedsięwzięcia </a:t>
            </a:r>
            <a:r>
              <a:rPr lang="pl-PL" sz="2000" dirty="0">
                <a:solidFill>
                  <a:schemeClr val="tx1"/>
                </a:solidFill>
              </a:rPr>
              <a:t>(data wystawienia ostatniej faktury lub równoważnego dokumentu księgowego lub innego dokumentu potwierdzającego wykonanie prac) oznacza rzeczowe zakończenie wszystkich prac objętych umową o dofinansowanie, pozwalające na prawidłową eksploatację zamontowanych urządzeń.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okres realizacji</a:t>
            </a:r>
            <a:r>
              <a:rPr lang="pl-PL" sz="2000" dirty="0">
                <a:solidFill>
                  <a:schemeClr val="tx1"/>
                </a:solidFill>
              </a:rPr>
              <a:t> przedsięwzięcia wynosi dla części 1) i 2) Programu – </a:t>
            </a:r>
            <a:r>
              <a:rPr lang="pl-PL" sz="2000" b="1" dirty="0">
                <a:solidFill>
                  <a:srgbClr val="00B050"/>
                </a:solidFill>
              </a:rPr>
              <a:t>do 24 miesięcy</a:t>
            </a:r>
            <a:r>
              <a:rPr lang="pl-PL" sz="2000" dirty="0">
                <a:solidFill>
                  <a:schemeClr val="tx1"/>
                </a:solidFill>
              </a:rPr>
              <a:t>, a dla części 3) – do 30 miesięcy, od daty złożenia wniosku o dofinansowanie, lecz nie później, niż do </a:t>
            </a:r>
            <a:r>
              <a:rPr lang="pl-PL" sz="2000" b="1" dirty="0">
                <a:solidFill>
                  <a:srgbClr val="00B050"/>
                </a:solidFill>
              </a:rPr>
              <a:t>31.12.2023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785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CA1988F-2135-41CC-A754-87EB6D183FAD}"/>
              </a:ext>
            </a:extLst>
          </p:cNvPr>
          <p:cNvSpPr/>
          <p:nvPr/>
        </p:nvSpPr>
        <p:spPr>
          <a:xfrm>
            <a:off x="464127" y="1182693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85116"/>
              </p:ext>
            </p:extLst>
          </p:nvPr>
        </p:nvGraphicFramePr>
        <p:xfrm>
          <a:off x="533400" y="2091608"/>
          <a:ext cx="11125200" cy="380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Audyt energetyczny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 000 zł</a:t>
                      </a:r>
                      <a:endParaRPr lang="pl-PL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 projektowa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 zł/1 200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(800/1 400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Ekspertyzy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150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Podłączenie lokalu do </a:t>
                      </a: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sieci ciepłowniczej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efektywnego źródła ciepła w budynku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50 %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30%/60%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10 000 zł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4 500 zł/9 000 zł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Pompa ciepła p/w A+/A++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30 %/45%  podw. 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(40%/55% podw. 70%)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9 000 zł/13 500 zł  podw. 18 000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(12 000/16 500 zł podw. 21 000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Pompa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ciepła p/p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000 zł/6 000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(4 000/7 000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82172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Pompa ciepła gruntowa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20 250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2208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4D357B14-87AD-41EA-AC99-41DD4969FD5F}"/>
              </a:ext>
            </a:extLst>
          </p:cNvPr>
          <p:cNvSpPr txBox="1"/>
          <p:nvPr/>
        </p:nvSpPr>
        <p:spPr>
          <a:xfrm>
            <a:off x="577049" y="1811045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16967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42194"/>
              </p:ext>
            </p:extLst>
          </p:nvPr>
        </p:nvGraphicFramePr>
        <p:xfrm>
          <a:off x="204994" y="2226351"/>
          <a:ext cx="11125200" cy="337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Kocioł gazowy kondensacyjny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4 5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 zł/9 000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Kotłownia gazowa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6 750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Kocioł na węgiel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Kocioł zgazowujący drewno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6 000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Kocioł na pellet drzewny/o podwyższonym standardzie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30 %/45%  podw. 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(40%/55% podw. 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6 000 zł/9000 zł  podw. 12 000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(8 000/11 000 zł podw. 14 000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Ogrzewanie elektryczne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000 zł/6 000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(4 000/7 000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8217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Instalacja c.o. oraz c.w.u.</a:t>
                      </a:r>
                      <a:endParaRPr lang="pl-PL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4 500 zł/9 000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2208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17A53771-6292-4980-A0B9-B442F668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4ADF3F7-A0BA-4F06-B5B5-00D9D4C0E50C}"/>
              </a:ext>
            </a:extLst>
          </p:cNvPr>
          <p:cNvSpPr/>
          <p:nvPr/>
        </p:nvSpPr>
        <p:spPr>
          <a:xfrm>
            <a:off x="464127" y="1249774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DD338E5-4A5A-4458-BBA8-D1D0E90D3803}"/>
              </a:ext>
            </a:extLst>
          </p:cNvPr>
          <p:cNvSpPr txBox="1"/>
          <p:nvPr/>
        </p:nvSpPr>
        <p:spPr>
          <a:xfrm>
            <a:off x="577049" y="1857018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1795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3408</Words>
  <Application>Microsoft Office PowerPoint</Application>
  <PresentationFormat>Panoramiczny</PresentationFormat>
  <Paragraphs>404</Paragraphs>
  <Slides>32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Calibri </vt:lpstr>
      <vt:lpstr>Calibri  </vt:lpstr>
      <vt:lpstr>Calibri Light</vt:lpstr>
      <vt:lpstr>Motyw pakietu Office</vt:lpstr>
      <vt:lpstr>Projekt niestandardowy</vt:lpstr>
      <vt:lpstr>1_Motyw pakietu Office</vt:lpstr>
      <vt:lpstr>Poprawa jakości powietrza poprzez wymianę źródeł ciepła w budynkach wielorodzinnych</vt:lpstr>
      <vt:lpstr>Prezentacja programu PowerPoint</vt:lpstr>
      <vt:lpstr>Prezentacja programu PowerPoint</vt:lpstr>
      <vt:lpstr>O co mogą wnioskować indywidualnie właściciele lokali. (cz. 1 i 2)</vt:lpstr>
      <vt:lpstr>O co mogą wnioskować wspólnoty (cz. 3)</vt:lpstr>
      <vt:lpstr>Kto może być Beneficjentem programu?</vt:lpstr>
      <vt:lpstr>Okres kwalifikowania kosztów</vt:lpstr>
      <vt:lpstr>Intensywność i forma dofinansowania, cz. 1) i 2)</vt:lpstr>
      <vt:lpstr>Intensywność i forma dofinansowania, cz. 1) i 2)</vt:lpstr>
      <vt:lpstr>Intensywność i forma dofinansowania, cz. 1) i 2)</vt:lpstr>
      <vt:lpstr>Maksymalny poziom dotacji dla całego przedsięwzięcia, cz. 1) i 2)</vt:lpstr>
      <vt:lpstr>Maksymalny poziom dotacji dla całego przedsięwzięcia, cz. 1) i 2)</vt:lpstr>
      <vt:lpstr>Maksymalny poziom dotacji dla całego przedsięwzięcia, cz. 1) i 2)</vt:lpstr>
      <vt:lpstr>Maksymalny poziom dotacji dla całego przedsięwzięcia, cz. 1) i 2)</vt:lpstr>
      <vt:lpstr>Rodzaje przedsięwzięć, cz. 3) programu, wspólnoty.</vt:lpstr>
      <vt:lpstr>Zakresy przedsięwzięć, cz. 3) programu, wspólnoty.</vt:lpstr>
      <vt:lpstr>Zakresy przedsięwzięć, cz. 3) programu, wspólnoty.</vt:lpstr>
      <vt:lpstr>Zakresy przedsięwzięć, cz. 3) programu, wspólnoty.</vt:lpstr>
      <vt:lpstr>Intensywność i maksymalna kwota dotacji, cz. 3), wspólnoty.</vt:lpstr>
      <vt:lpstr>Intensywność i maksymalna kwota dotacji, cz. 3), wspólnoty.</vt:lpstr>
      <vt:lpstr>Koszty kwalifikowane, cz. 3) programu, wspólnoty.</vt:lpstr>
      <vt:lpstr>Koszty kwalifikowane, cz. 3) programu, wspólnoty.</vt:lpstr>
      <vt:lpstr>Koszty kwalifikowane, cz. 3) programu, wspólnoty.</vt:lpstr>
      <vt:lpstr>Koszty kwalifikowane, cz. 3) programu, wspólnoty.</vt:lpstr>
      <vt:lpstr>Prezentacja programu PowerPoint</vt:lpstr>
      <vt:lpstr>Prezentacja programu PowerPoint</vt:lpstr>
      <vt:lpstr>Prezentacja programu PowerPoint</vt:lpstr>
      <vt:lpstr>Prezentacja programu PowerPoint</vt:lpstr>
      <vt:lpstr>Środki WFOŚiGW - pożyczka </vt:lpstr>
      <vt:lpstr>Środki WFOŚiGW - pożyczka </vt:lpstr>
      <vt:lpstr>Prezentacja programu PowerPoint</vt:lpstr>
      <vt:lpstr>Dane Kontaktowe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Maks Maks</dc:creator>
  <cp:lastModifiedBy>Ner Piotr</cp:lastModifiedBy>
  <cp:revision>189</cp:revision>
  <cp:lastPrinted>2021-04-28T10:56:09Z</cp:lastPrinted>
  <dcterms:created xsi:type="dcterms:W3CDTF">2020-04-06T11:12:12Z</dcterms:created>
  <dcterms:modified xsi:type="dcterms:W3CDTF">2022-05-11T08:58:25Z</dcterms:modified>
</cp:coreProperties>
</file>