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4" r:id="rId2"/>
    <p:sldId id="1047" r:id="rId3"/>
    <p:sldId id="1055" r:id="rId4"/>
    <p:sldId id="738" r:id="rId5"/>
    <p:sldId id="1082" r:id="rId6"/>
    <p:sldId id="865" r:id="rId7"/>
    <p:sldId id="866" r:id="rId8"/>
    <p:sldId id="881" r:id="rId9"/>
    <p:sldId id="882" r:id="rId10"/>
    <p:sldId id="843" r:id="rId11"/>
    <p:sldId id="884" r:id="rId12"/>
    <p:sldId id="1048" r:id="rId13"/>
    <p:sldId id="864" r:id="rId14"/>
    <p:sldId id="1098" r:id="rId15"/>
    <p:sldId id="1049" r:id="rId16"/>
    <p:sldId id="1050" r:id="rId17"/>
    <p:sldId id="1051" r:id="rId18"/>
    <p:sldId id="1052" r:id="rId19"/>
    <p:sldId id="842" r:id="rId20"/>
    <p:sldId id="1056" r:id="rId21"/>
    <p:sldId id="1053" r:id="rId22"/>
    <p:sldId id="1054" r:id="rId23"/>
    <p:sldId id="1099" r:id="rId24"/>
    <p:sldId id="1085" r:id="rId25"/>
    <p:sldId id="1087" r:id="rId26"/>
    <p:sldId id="1086" r:id="rId27"/>
    <p:sldId id="1088" r:id="rId28"/>
    <p:sldId id="1097" r:id="rId29"/>
    <p:sldId id="1089" r:id="rId30"/>
    <p:sldId id="1090" r:id="rId31"/>
    <p:sldId id="1091" r:id="rId32"/>
    <p:sldId id="1092" r:id="rId33"/>
    <p:sldId id="1093" r:id="rId34"/>
    <p:sldId id="1094" r:id="rId35"/>
    <p:sldId id="1095" r:id="rId36"/>
    <p:sldId id="1096" r:id="rId37"/>
    <p:sldId id="893" r:id="rId38"/>
  </p:sldIdLst>
  <p:sldSz cx="12192000" cy="6858000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r Piotr" initials="N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074"/>
    <a:srgbClr val="8DB723"/>
    <a:srgbClr val="F2F2F2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 snapToGrid="0">
      <p:cViewPr varScale="1">
        <p:scale>
          <a:sx n="108" d="100"/>
          <a:sy n="108" d="100"/>
        </p:scale>
        <p:origin x="183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9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58F47E0-B976-4C0F-B12F-068B467B5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9C22E0C-A6D3-4B7D-8563-BA383445C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CEAA0-EE5F-41F6-8BF7-E3190E1E34D8}" type="datetimeFigureOut">
              <a:rPr lang="pl-PL" smtClean="0"/>
              <a:t>16.03.2022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3E4B33E-41C5-43F3-82F8-D311AE52F3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54619C3-D015-4326-BB53-83EE727BD0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9AA0-0F71-4A58-A6AF-B63421AEA6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85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3BAE-5720-4EBD-BCC4-8ACD48241455}" type="datetimeFigureOut">
              <a:rPr lang="pl-PL" smtClean="0"/>
              <a:t>16.03.2022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84843-C990-49D1-A4EB-A29FF998FB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3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55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37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97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32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75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5546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869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86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659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699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01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058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1313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4761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328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988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4833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683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380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983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805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237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37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45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02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44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44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69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00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F8B6C508-3CF7-482D-98F8-0CF158FF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2" y="-6083"/>
            <a:ext cx="12192000" cy="49212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5ED97B6-7E83-4530-AE92-70E68F488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249" y="692672"/>
            <a:ext cx="3880247" cy="422150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3706946-938F-4F65-B08C-6596382F4882}"/>
              </a:ext>
            </a:extLst>
          </p:cNvPr>
          <p:cNvSpPr/>
          <p:nvPr userDrawn="1"/>
        </p:nvSpPr>
        <p:spPr>
          <a:xfrm>
            <a:off x="-902" y="-3042"/>
            <a:ext cx="12192902" cy="491516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88D621D-21C0-4201-AFF6-2D414EB31567}"/>
              </a:ext>
            </a:extLst>
          </p:cNvPr>
          <p:cNvCxnSpPr>
            <a:cxnSpLocks/>
          </p:cNvCxnSpPr>
          <p:nvPr userDrawn="1"/>
        </p:nvCxnSpPr>
        <p:spPr>
          <a:xfrm>
            <a:off x="347324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668D9A-703C-4D9D-85D7-D0E2BF9BA90C}"/>
              </a:ext>
            </a:extLst>
          </p:cNvPr>
          <p:cNvSpPr txBox="1"/>
          <p:nvPr userDrawn="1"/>
        </p:nvSpPr>
        <p:spPr>
          <a:xfrm>
            <a:off x="593725" y="18891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Zainwestujmy razem</a:t>
            </a:r>
          </a:p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w środowisko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699A4CF-8FCA-4943-AF1B-3AA87E653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5402" y="246116"/>
            <a:ext cx="1463217" cy="63829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1CA00F01-E9E6-410F-8877-76191597845E}"/>
              </a:ext>
            </a:extLst>
          </p:cNvPr>
          <p:cNvSpPr/>
          <p:nvPr userDrawn="1"/>
        </p:nvSpPr>
        <p:spPr>
          <a:xfrm>
            <a:off x="0" y="4438364"/>
            <a:ext cx="12192000" cy="476802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9D08AA-BAC9-4A34-88A8-C780025A8E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1955" y="4488255"/>
            <a:ext cx="5756662" cy="404741"/>
          </a:xfrm>
        </p:spPr>
        <p:txBody>
          <a:bodyPr>
            <a:noAutofit/>
          </a:bodyPr>
          <a:lstStyle>
            <a:lvl1pPr marL="0" indent="0" algn="r">
              <a:spcBef>
                <a:spcPts val="600"/>
              </a:spcBef>
              <a:buNone/>
              <a:defRPr sz="2400">
                <a:solidFill>
                  <a:schemeClr val="bg2">
                    <a:lumMod val="25000"/>
                  </a:schemeClr>
                </a:solidFill>
                <a:latin typeface="Calibri  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Wrocław, dnia 17.12.2020 r.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F65A948B-BAE5-4898-BCC2-193A9514FF7E}"/>
              </a:ext>
            </a:extLst>
          </p:cNvPr>
          <p:cNvSpPr/>
          <p:nvPr userDrawn="1"/>
        </p:nvSpPr>
        <p:spPr>
          <a:xfrm>
            <a:off x="0" y="3748799"/>
            <a:ext cx="12192000" cy="690498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1BD0C0-0A83-4CF2-9858-5535C63A7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4153" y="3791832"/>
            <a:ext cx="9894013" cy="659766"/>
          </a:xfrm>
        </p:spPr>
        <p:txBody>
          <a:bodyPr anchor="ctr">
            <a:normAutofit/>
          </a:bodyPr>
          <a:lstStyle>
            <a:lvl1pPr algn="r">
              <a:defRPr sz="3200">
                <a:solidFill>
                  <a:schemeClr val="accent5">
                    <a:lumMod val="50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Program Czyste Powietrze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EF94F94A-7520-4475-9126-1D5723B038A8}"/>
              </a:ext>
            </a:extLst>
          </p:cNvPr>
          <p:cNvSpPr txBox="1">
            <a:spLocks/>
          </p:cNvSpPr>
          <p:nvPr userDrawn="1"/>
        </p:nvSpPr>
        <p:spPr>
          <a:xfrm>
            <a:off x="0" y="4963136"/>
            <a:ext cx="12192000" cy="473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sz="2200" dirty="0">
                <a:solidFill>
                  <a:srgbClr val="00B050"/>
                </a:solidFill>
              </a:rPr>
              <a:t>Wojewódzki Fundusz Ochrony Środowiska i Gospodarki Wodnej we Wrocławiu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E827C5C7-4F1C-4B88-A251-4038D0DF6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73394" y="5900129"/>
            <a:ext cx="9042205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174E4F90-2047-4748-90DF-DAE82B61512D}"/>
              </a:ext>
            </a:extLst>
          </p:cNvPr>
          <p:cNvSpPr/>
          <p:nvPr userDrawn="1"/>
        </p:nvSpPr>
        <p:spPr>
          <a:xfrm>
            <a:off x="-902" y="952676"/>
            <a:ext cx="12191999" cy="49768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8603D-5B8A-4566-A3B7-E3D458962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03EE4-5F77-45D4-9601-79E8B3C8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0" y="1825625"/>
            <a:ext cx="784593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8ECAC8-706D-400F-9F2C-95F98E702469}"/>
              </a:ext>
            </a:extLst>
          </p:cNvPr>
          <p:cNvSpPr/>
          <p:nvPr userDrawn="1"/>
        </p:nvSpPr>
        <p:spPr>
          <a:xfrm>
            <a:off x="0" y="6769894"/>
            <a:ext cx="12192000" cy="88106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7E051B1-424F-47BE-B919-BEEDF13A4EF8}"/>
              </a:ext>
            </a:extLst>
          </p:cNvPr>
          <p:cNvSpPr/>
          <p:nvPr userDrawn="1"/>
        </p:nvSpPr>
        <p:spPr>
          <a:xfrm>
            <a:off x="3761840" y="0"/>
            <a:ext cx="4680000" cy="88105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8CE0A280-2D05-40C8-AF9D-8A2960A47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352" y="192142"/>
            <a:ext cx="1211723" cy="52858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016EB91-3961-488E-96DA-EACF678F5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8"/>
          <a:stretch/>
        </p:blipFill>
        <p:spPr>
          <a:xfrm>
            <a:off x="8847437" y="1491049"/>
            <a:ext cx="3202822" cy="4438432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C46E9EC2-B42A-436D-8807-A5317A5699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055" y="6015729"/>
            <a:ext cx="9619297" cy="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174E4F90-2047-4748-90DF-DAE82B61512D}"/>
              </a:ext>
            </a:extLst>
          </p:cNvPr>
          <p:cNvSpPr/>
          <p:nvPr userDrawn="1"/>
        </p:nvSpPr>
        <p:spPr>
          <a:xfrm>
            <a:off x="-902" y="952676"/>
            <a:ext cx="12191999" cy="49768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B8603D-5B8A-4566-A3B7-E3D458962E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756"/>
            <a:ext cx="10515600" cy="48763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6A7074"/>
                </a:solidFill>
                <a:latin typeface="Calibri 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03EE4-5F77-45D4-9601-79E8B3C88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825625"/>
            <a:ext cx="11075399" cy="376351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A7074"/>
                </a:solidFill>
              </a:defRPr>
            </a:lvl1pPr>
            <a:lvl2pPr marL="457200" indent="0">
              <a:buNone/>
              <a:defRPr sz="1400">
                <a:solidFill>
                  <a:srgbClr val="6A7074"/>
                </a:solidFill>
              </a:defRPr>
            </a:lvl2pPr>
            <a:lvl3pPr marL="914400" indent="0">
              <a:buNone/>
              <a:defRPr sz="1200">
                <a:solidFill>
                  <a:srgbClr val="6A7074"/>
                </a:solidFill>
              </a:defRPr>
            </a:lvl3pPr>
            <a:lvl4pPr marL="1371600" indent="0">
              <a:buNone/>
              <a:defRPr sz="1100">
                <a:solidFill>
                  <a:srgbClr val="6A7074"/>
                </a:solidFill>
              </a:defRPr>
            </a:lvl4pPr>
            <a:lvl5pPr marL="1828800" indent="0">
              <a:buNone/>
              <a:defRPr sz="1100">
                <a:solidFill>
                  <a:srgbClr val="6A7074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08ECAC8-706D-400F-9F2C-95F98E702469}"/>
              </a:ext>
            </a:extLst>
          </p:cNvPr>
          <p:cNvSpPr/>
          <p:nvPr userDrawn="1"/>
        </p:nvSpPr>
        <p:spPr>
          <a:xfrm>
            <a:off x="0" y="6769894"/>
            <a:ext cx="12192000" cy="88106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7E051B1-424F-47BE-B919-BEEDF13A4EF8}"/>
              </a:ext>
            </a:extLst>
          </p:cNvPr>
          <p:cNvSpPr/>
          <p:nvPr userDrawn="1"/>
        </p:nvSpPr>
        <p:spPr>
          <a:xfrm>
            <a:off x="3761840" y="0"/>
            <a:ext cx="4680000" cy="88105"/>
          </a:xfrm>
          <a:prstGeom prst="rect">
            <a:avLst/>
          </a:prstGeom>
          <a:solidFill>
            <a:srgbClr val="8DB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8CE0A280-2D05-40C8-AF9D-8A2960A47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1352" y="192142"/>
            <a:ext cx="1211723" cy="528584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69AC7EA3-B46D-4647-9DB9-57AAF0FE3D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759" y="6012312"/>
            <a:ext cx="9666594" cy="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1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>
            <a:extLst>
              <a:ext uri="{FF2B5EF4-FFF2-40B4-BE49-F238E27FC236}">
                <a16:creationId xmlns:a16="http://schemas.microsoft.com/office/drawing/2014/main" id="{F8B6C508-3CF7-482D-98F8-0CF158FFA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02" y="-6083"/>
            <a:ext cx="12192000" cy="49212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5ED97B6-7E83-4530-AE92-70E68F488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7249" y="690291"/>
            <a:ext cx="3880247" cy="422150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A3706946-938F-4F65-B08C-6596382F4882}"/>
              </a:ext>
            </a:extLst>
          </p:cNvPr>
          <p:cNvSpPr/>
          <p:nvPr userDrawn="1"/>
        </p:nvSpPr>
        <p:spPr>
          <a:xfrm>
            <a:off x="-902" y="-3042"/>
            <a:ext cx="12192902" cy="4915167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688D621D-21C0-4201-AFF6-2D414EB31567}"/>
              </a:ext>
            </a:extLst>
          </p:cNvPr>
          <p:cNvCxnSpPr>
            <a:cxnSpLocks/>
          </p:cNvCxnSpPr>
          <p:nvPr userDrawn="1"/>
        </p:nvCxnSpPr>
        <p:spPr>
          <a:xfrm>
            <a:off x="347324" y="0"/>
            <a:ext cx="0" cy="965200"/>
          </a:xfrm>
          <a:prstGeom prst="line">
            <a:avLst/>
          </a:prstGeom>
          <a:ln w="158750" cap="rnd">
            <a:solidFill>
              <a:srgbClr val="8DB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668D9A-703C-4D9D-85D7-D0E2BF9BA90C}"/>
              </a:ext>
            </a:extLst>
          </p:cNvPr>
          <p:cNvSpPr txBox="1"/>
          <p:nvPr userDrawn="1"/>
        </p:nvSpPr>
        <p:spPr>
          <a:xfrm>
            <a:off x="593725" y="188912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Zainwestujmy razem</a:t>
            </a:r>
          </a:p>
          <a:p>
            <a:r>
              <a:rPr lang="pl-PL" sz="2400" spc="-150" dirty="0">
                <a:solidFill>
                  <a:srgbClr val="8DB723"/>
                </a:solidFill>
                <a:latin typeface="Arial Black" panose="020B0A04020102020204" pitchFamily="34" charset="0"/>
              </a:rPr>
              <a:t>w środowisko</a:t>
            </a: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C699A4CF-8FCA-4943-AF1B-3AA87E653C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5402" y="246116"/>
            <a:ext cx="1463217" cy="638292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:a16="http://schemas.microsoft.com/office/drawing/2014/main" id="{9E3C3EE3-29F1-4238-BF47-46BC7AE3CBE8}"/>
              </a:ext>
            </a:extLst>
          </p:cNvPr>
          <p:cNvSpPr txBox="1">
            <a:spLocks/>
          </p:cNvSpPr>
          <p:nvPr userDrawn="1"/>
        </p:nvSpPr>
        <p:spPr>
          <a:xfrm>
            <a:off x="1698742" y="5713312"/>
            <a:ext cx="9810000" cy="404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pPr marL="342900" indent="-342900" algn="r">
              <a:spcBef>
                <a:spcPct val="20000"/>
              </a:spcBef>
              <a:defRPr/>
            </a:pPr>
            <a:r>
              <a:rPr lang="pl-PL" sz="2400" dirty="0">
                <a:solidFill>
                  <a:schemeClr val="accent1"/>
                </a:solidFill>
              </a:rPr>
              <a:t>www.doradztwo-energetyczne.gov.pl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CA00F01-E9E6-410F-8877-76191597845E}"/>
              </a:ext>
            </a:extLst>
          </p:cNvPr>
          <p:cNvSpPr/>
          <p:nvPr userDrawn="1"/>
        </p:nvSpPr>
        <p:spPr>
          <a:xfrm>
            <a:off x="0" y="4084169"/>
            <a:ext cx="12192000" cy="830997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7B5DC1A6-4176-4FF2-B54C-9779C42D95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41212" y="5703994"/>
            <a:ext cx="381834" cy="381834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F33D20B9-7796-4298-95F0-AAFD88C6CF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54746" y="5323087"/>
            <a:ext cx="351176" cy="253627"/>
          </a:xfrm>
          <a:prstGeom prst="rect">
            <a:avLst/>
          </a:prstGeom>
        </p:spPr>
      </p:pic>
      <p:sp>
        <p:nvSpPr>
          <p:cNvPr id="20" name="Tytuł 1">
            <a:extLst>
              <a:ext uri="{FF2B5EF4-FFF2-40B4-BE49-F238E27FC236}">
                <a16:creationId xmlns:a16="http://schemas.microsoft.com/office/drawing/2014/main" id="{42C141AF-D658-4411-B4EB-90F42242E4B8}"/>
              </a:ext>
            </a:extLst>
          </p:cNvPr>
          <p:cNvSpPr txBox="1">
            <a:spLocks/>
          </p:cNvSpPr>
          <p:nvPr userDrawn="1"/>
        </p:nvSpPr>
        <p:spPr>
          <a:xfrm>
            <a:off x="2164153" y="4200121"/>
            <a:ext cx="9894013" cy="65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2">
                    <a:lumMod val="25000"/>
                  </a:schemeClr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Dziękujemy za uwagę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8DA9AC2D-54C8-4662-B683-D7A0557CB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87041" y="5248272"/>
            <a:ext cx="7414011" cy="4042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 dirty="0"/>
              <a:t>doradcy.energetyczni@wfos.com.pl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D7EFD6E7-9E89-4399-AFDC-532615EBF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82414" y="6085828"/>
            <a:ext cx="9162988" cy="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3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E3DE808-2C1A-43FC-8338-F65A7AD7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480BC5-979B-4678-B9C9-AE733B3A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B98EE0-C157-46B2-94B6-AE0073D31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2CD3-F1BB-4767-BEB3-CEFC1CC130A3}" type="datetimeFigureOut">
              <a:rPr lang="pl-PL" smtClean="0"/>
              <a:t>16.03.2022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3915DA-CBA4-4D65-B0CE-CFE9CF70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16E58B-92D5-4294-89CD-20AA534A7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4302-A310-4457-A710-946A667723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19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>
            <a:extLst>
              <a:ext uri="{FF2B5EF4-FFF2-40B4-BE49-F238E27FC236}">
                <a16:creationId xmlns:a16="http://schemas.microsoft.com/office/drawing/2014/main" id="{7019986D-ED03-4E4D-9F36-DD21170E6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0002" y="4553952"/>
            <a:ext cx="5756662" cy="27888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15.03.2022 r.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0BDD7AE-E0D7-4976-9A83-E453DD351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184" y="3599327"/>
            <a:ext cx="9894013" cy="65976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Poprawa jakości powietrza poprzez wymianę źródeł ciepła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w budynkach wielorodzinnych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B7CB19B-2E8E-4736-8AAC-73163B3424A7}"/>
              </a:ext>
            </a:extLst>
          </p:cNvPr>
          <p:cNvSpPr txBox="1">
            <a:spLocks/>
          </p:cNvSpPr>
          <p:nvPr/>
        </p:nvSpPr>
        <p:spPr>
          <a:xfrm>
            <a:off x="662970" y="5397601"/>
            <a:ext cx="9894013" cy="40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kern="1200">
                <a:solidFill>
                  <a:srgbClr val="6A7074"/>
                </a:solidFill>
                <a:latin typeface="Calibri  "/>
                <a:ea typeface="Roboto Medium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pl-PL" sz="1600" dirty="0">
                <a:solidFill>
                  <a:schemeClr val="bg2">
                    <a:lumMod val="25000"/>
                  </a:schemeClr>
                </a:solidFill>
              </a:rPr>
              <a:t>Spotkanie realizowane w ramach Projektu „Ogólnopolski system wsparcia doradczego dla sektora publicznego, mieszkaniowego oraz przedsiębiorstw w zakresie efektywności energetycznej oraz OZE”</a:t>
            </a:r>
          </a:p>
        </p:txBody>
      </p:sp>
    </p:spTree>
    <p:extLst>
      <p:ext uri="{BB962C8B-B14F-4D97-AF65-F5344CB8AC3E}">
        <p14:creationId xmlns:p14="http://schemas.microsoft.com/office/powerpoint/2010/main" val="4226030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1A6751A-21A7-411C-AAB6-C5F49852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91315"/>
              </p:ext>
            </p:extLst>
          </p:nvPr>
        </p:nvGraphicFramePr>
        <p:xfrm>
          <a:off x="249382" y="2608091"/>
          <a:ext cx="11125200" cy="334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98">
                  <a:extLst>
                    <a:ext uri="{9D8B030D-6E8A-4147-A177-3AD203B41FA5}">
                      <a16:colId xmlns:a16="http://schemas.microsoft.com/office/drawing/2014/main" val="191285500"/>
                    </a:ext>
                  </a:extLst>
                </a:gridCol>
                <a:gridCol w="3588867">
                  <a:extLst>
                    <a:ext uri="{9D8B030D-6E8A-4147-A177-3AD203B41FA5}">
                      <a16:colId xmlns:a16="http://schemas.microsoft.com/office/drawing/2014/main" val="794333779"/>
                    </a:ext>
                  </a:extLst>
                </a:gridCol>
                <a:gridCol w="3409135">
                  <a:extLst>
                    <a:ext uri="{9D8B030D-6E8A-4147-A177-3AD203B41FA5}">
                      <a16:colId xmlns:a16="http://schemas.microsoft.com/office/drawing/2014/main" val="405467537"/>
                    </a:ext>
                  </a:extLst>
                </a:gridCol>
              </a:tblGrid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kosztu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Maks. </a:t>
                      </a:r>
                      <a:r>
                        <a:rPr lang="pl-PL" sz="1800" dirty="0" err="1"/>
                        <a:t>intens</a:t>
                      </a:r>
                      <a:r>
                        <a:rPr lang="pl-PL" sz="1800" dirty="0"/>
                        <a:t>. </a:t>
                      </a:r>
                      <a:r>
                        <a:rPr lang="pl-PL" sz="1800" dirty="0" err="1"/>
                        <a:t>dofinans</a:t>
                      </a:r>
                      <a:r>
                        <a:rPr lang="pl-PL" sz="18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Maks. kwota dotacji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9174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Wentylacja mechaniczna z odzyskiem ciepła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5 0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00 zł/10 000 zł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(6 600/11 600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87778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 err="1">
                          <a:solidFill>
                            <a:srgbClr val="FF0000"/>
                          </a:solidFill>
                        </a:rPr>
                        <a:t>Mikroinstalcja</a:t>
                      </a: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 fotowoltaiczna o mocy </a:t>
                      </a:r>
                    </a:p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2-10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50 %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5 000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0522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Ocieplenie przegród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45 zł za m</a:t>
                      </a:r>
                      <a:r>
                        <a:rPr lang="pl-PL" sz="1800" strike="sngStrike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981751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Stolarka okienna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210 zł/420 zł za m</a:t>
                      </a:r>
                      <a:r>
                        <a:rPr lang="pl-PL" sz="1800" kern="12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(280 zł/490 zł za m</a:t>
                      </a:r>
                      <a:r>
                        <a:rPr lang="pl-PL" sz="1800" kern="1200" baseline="30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72043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Stolarka drzwiowa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600 zł/1 200 zł za m</a:t>
                      </a:r>
                      <a:r>
                        <a:rPr lang="pl-PL" sz="1800" kern="12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(800 zł/1 400 zł za m</a:t>
                      </a:r>
                      <a:r>
                        <a:rPr lang="pl-PL" sz="1800" kern="1200" baseline="300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45377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63383AE2-D70D-44D3-905F-6AA3DF56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8" y="85370"/>
            <a:ext cx="9199418" cy="895714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forma dofinansowania, cz. 1) i 2)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5CB457F-7697-4511-9D2A-F9335406A103}"/>
              </a:ext>
            </a:extLst>
          </p:cNvPr>
          <p:cNvSpPr/>
          <p:nvPr/>
        </p:nvSpPr>
        <p:spPr>
          <a:xfrm>
            <a:off x="464127" y="1406557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Koszty kwalifikowane oraz maksymalny poziom dofinansowania dla poziomu podstawowego 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i podwyższonego.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06199C1-7723-40C7-8839-568D97610133}"/>
              </a:ext>
            </a:extLst>
          </p:cNvPr>
          <p:cNvSpPr txBox="1"/>
          <p:nvPr/>
        </p:nvSpPr>
        <p:spPr>
          <a:xfrm>
            <a:off x="577049" y="2238759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26448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56492" y="1280773"/>
            <a:ext cx="901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</a:rPr>
              <a:t>imit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całkowitej wysokości dotacji dla całego przedsięwzięcia, zakres 1.. </a:t>
            </a:r>
          </a:p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Zależy zarówno od poziomu dofinansowania jak i zakresu prac.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14968"/>
              </p:ext>
            </p:extLst>
          </p:nvPr>
        </p:nvGraphicFramePr>
        <p:xfrm>
          <a:off x="870012" y="2398242"/>
          <a:ext cx="10582182" cy="28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091">
                  <a:extLst>
                    <a:ext uri="{9D8B030D-6E8A-4147-A177-3AD203B41FA5}">
                      <a16:colId xmlns:a16="http://schemas.microsoft.com/office/drawing/2014/main" val="945102463"/>
                    </a:ext>
                  </a:extLst>
                </a:gridCol>
                <a:gridCol w="5291091">
                  <a:extLst>
                    <a:ext uri="{9D8B030D-6E8A-4147-A177-3AD203B41FA5}">
                      <a16:colId xmlns:a16="http://schemas.microsoft.com/office/drawing/2014/main" val="26699785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Podstawowy poziom dofinansowania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Podwyższony  poziom dofinansowania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wymiana źródła ciepła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pompę ciepła (typu p/w </a:t>
                      </a:r>
                      <a:r>
                        <a:rPr lang="pl-PL" sz="2000" b="1" u="none" dirty="0">
                          <a:solidFill>
                            <a:srgbClr val="00B050"/>
                          </a:solidFill>
                        </a:rPr>
                        <a:t>A++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dokumentacja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wymiana źródła ciepła na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pompę ciepła (typu p/w </a:t>
                      </a:r>
                      <a:r>
                        <a:rPr lang="pl-PL" sz="2000" b="1" u="none" dirty="0">
                          <a:solidFill>
                            <a:srgbClr val="00B050"/>
                          </a:solidFill>
                        </a:rPr>
                        <a:t>A++</a:t>
                      </a:r>
                      <a:r>
                        <a:rPr lang="pl-PL" sz="2000" b="1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dokumentacja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8937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20 000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(25 000 zł)</a:t>
                      </a:r>
                      <a:endParaRPr lang="pl-PL" sz="2400" b="1" strike="sng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30 000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(35 000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49309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1C568F74-4D6D-4F57-ACDD-3163410BE8F4}"/>
              </a:ext>
            </a:extLst>
          </p:cNvPr>
          <p:cNvSpPr txBox="1"/>
          <p:nvPr/>
        </p:nvSpPr>
        <p:spPr>
          <a:xfrm>
            <a:off x="589861" y="2028910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414513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556492" y="1280773"/>
            <a:ext cx="9014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pl-PL" sz="2200" b="1" dirty="0">
                <a:solidFill>
                  <a:schemeClr val="accent1">
                    <a:lumMod val="50000"/>
                  </a:schemeClr>
                </a:solidFill>
              </a:rPr>
              <a:t>imit</a:t>
            </a:r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 całkowitej wysokości dotacji dla całego przedsięwzięcia, zakres 2.. </a:t>
            </a:r>
          </a:p>
          <a:p>
            <a:pPr algn="ctr"/>
            <a:r>
              <a:rPr lang="pl-PL" sz="2200" dirty="0">
                <a:solidFill>
                  <a:schemeClr val="accent1">
                    <a:lumMod val="50000"/>
                  </a:schemeClr>
                </a:solidFill>
              </a:rPr>
              <a:t>Zależy zarówno od poziomu dofinansowania jak i zakresu prac.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41359"/>
              </p:ext>
            </p:extLst>
          </p:nvPr>
        </p:nvGraphicFramePr>
        <p:xfrm>
          <a:off x="870012" y="2398242"/>
          <a:ext cx="10582182" cy="28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091">
                  <a:extLst>
                    <a:ext uri="{9D8B030D-6E8A-4147-A177-3AD203B41FA5}">
                      <a16:colId xmlns:a16="http://schemas.microsoft.com/office/drawing/2014/main" val="945102463"/>
                    </a:ext>
                  </a:extLst>
                </a:gridCol>
                <a:gridCol w="5291091">
                  <a:extLst>
                    <a:ext uri="{9D8B030D-6E8A-4147-A177-3AD203B41FA5}">
                      <a16:colId xmlns:a16="http://schemas.microsoft.com/office/drawing/2014/main" val="26699785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Podstawowy poziom dofinansowania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Podwyższony  poziom dofinansowania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wymiana źródła ciepła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inne niż pompa ciepła typu p/w A++</a:t>
                      </a:r>
                      <a:endParaRPr lang="pl-PL" sz="20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dokumentacja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wymiana źródła ciepła </a:t>
                      </a:r>
                      <a:r>
                        <a:rPr lang="pl-PL" sz="2000" b="1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na inne niż pompa ciepła typu p/w A++</a:t>
                      </a:r>
                      <a:endParaRPr lang="pl-PL" sz="2000" b="1" u="none" strike="sng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termomodernizacja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dokumentacja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8937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15 000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(20 000 zł)</a:t>
                      </a:r>
                      <a:endParaRPr lang="pl-PL" sz="2400" b="1" strike="sngStrike" baseline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rgbClr val="00B050"/>
                          </a:solidFill>
                        </a:rPr>
                        <a:t>25 000 zł </a:t>
                      </a:r>
                      <a:r>
                        <a:rPr lang="pl-PL" sz="2400" b="1" dirty="0">
                          <a:solidFill>
                            <a:srgbClr val="0070C0"/>
                          </a:solidFill>
                        </a:rPr>
                        <a:t>(29 000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493093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6646C135-E568-4A86-8A90-A4C5F5BFACB6}"/>
              </a:ext>
            </a:extLst>
          </p:cNvPr>
          <p:cNvSpPr txBox="1"/>
          <p:nvPr/>
        </p:nvSpPr>
        <p:spPr>
          <a:xfrm>
            <a:off x="589861" y="2039562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5228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69056"/>
              </p:ext>
            </p:extLst>
          </p:nvPr>
        </p:nvGraphicFramePr>
        <p:xfrm>
          <a:off x="1488370" y="1154289"/>
          <a:ext cx="9000000" cy="357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000">
                  <a:extLst>
                    <a:ext uri="{9D8B030D-6E8A-4147-A177-3AD203B41FA5}">
                      <a16:colId xmlns:a16="http://schemas.microsoft.com/office/drawing/2014/main" val="945102463"/>
                    </a:ext>
                  </a:extLst>
                </a:gridCol>
                <a:gridCol w="4500000">
                  <a:extLst>
                    <a:ext uri="{9D8B030D-6E8A-4147-A177-3AD203B41FA5}">
                      <a16:colId xmlns:a16="http://schemas.microsoft.com/office/drawing/2014/main" val="2669978516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/>
                        <a:t>Podstawowy poziom dofinansowania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Podwyższony poziom dofinansowania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19774"/>
                  </a:ext>
                </a:extLst>
              </a:tr>
              <a:tr h="1944000">
                <a:tc gridSpan="2">
                  <a:txBody>
                    <a:bodyPr/>
                    <a:lstStyle/>
                    <a:p>
                      <a:pPr marL="3086100" marR="0" lvl="6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brak wymiany źródła ciepła</a:t>
                      </a:r>
                    </a:p>
                    <a:p>
                      <a:pPr marL="3086100" marR="0" lvl="6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</a:t>
                      </a:r>
                    </a:p>
                    <a:p>
                      <a:pPr marL="3086100" marR="0" lvl="6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40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termomodernizacja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22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8937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5 000 zł </a:t>
                      </a:r>
                      <a:r>
                        <a:rPr lang="pl-PL" sz="2800" b="1" dirty="0">
                          <a:solidFill>
                            <a:srgbClr val="0070C0"/>
                          </a:solidFill>
                        </a:rPr>
                        <a:t>(6 600 zł)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solidFill>
                            <a:srgbClr val="00B050"/>
                          </a:solidFill>
                        </a:rPr>
                        <a:t>10 000 zł </a:t>
                      </a:r>
                      <a:r>
                        <a:rPr lang="pl-PL" sz="2800" b="1" dirty="0">
                          <a:solidFill>
                            <a:srgbClr val="0070C0"/>
                          </a:solidFill>
                        </a:rPr>
                        <a:t>(11 600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493093"/>
                  </a:ext>
                </a:extLst>
              </a:tr>
            </a:tbl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9127B7E-9D38-42B2-8261-400136B43F63}"/>
              </a:ext>
            </a:extLst>
          </p:cNvPr>
          <p:cNvSpPr txBox="1"/>
          <p:nvPr/>
        </p:nvSpPr>
        <p:spPr>
          <a:xfrm>
            <a:off x="337351" y="5057380"/>
            <a:ext cx="1181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Nie udziela się dofinansowania na przedsięwzięcia, dla których kwota dotacji z wniosku o dofinansowanie jest niższa niż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 tysiące złotych. Warunek nie dotyczy przedsięwzięć, w zakresie których jest zakup i montaż źródła ciepła. 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E385181-E1D3-4603-87AD-9F466D1C7394}"/>
              </a:ext>
            </a:extLst>
          </p:cNvPr>
          <p:cNvSpPr txBox="1"/>
          <p:nvPr/>
        </p:nvSpPr>
        <p:spPr>
          <a:xfrm>
            <a:off x="739301" y="824078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319912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Maksymalny poziom dotacji dla całego przedsięwzięcia, cz. 1) i 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47" y="996193"/>
            <a:ext cx="9691436" cy="47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90B7E1E-01C8-4D33-84E9-8E0E8D02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76" y="1147114"/>
            <a:ext cx="9691436" cy="47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8E2076C-971D-4B6E-8151-4B75EEF7E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50" y="1235891"/>
            <a:ext cx="9691436" cy="47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1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Rodzaje przedsięwzięć, cz. 3) programu,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43E913-0519-4F93-B420-A134137C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92586"/>
              </p:ext>
            </p:extLst>
          </p:nvPr>
        </p:nvGraphicFramePr>
        <p:xfrm>
          <a:off x="1944209" y="1180730"/>
          <a:ext cx="7936637" cy="4320751"/>
        </p:xfrm>
        <a:graphic>
          <a:graphicData uri="http://schemas.openxmlformats.org/drawingml/2006/table">
            <a:tbl>
              <a:tblPr/>
              <a:tblGrid>
                <a:gridCol w="7936637">
                  <a:extLst>
                    <a:ext uri="{9D8B030D-6E8A-4147-A177-3AD203B41FA5}">
                      <a16:colId xmlns:a16="http://schemas.microsoft.com/office/drawing/2014/main" val="847475629"/>
                    </a:ext>
                  </a:extLst>
                </a:gridCol>
              </a:tblGrid>
              <a:tr h="43893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Rodzaje przedsięwzięć we wspólnotach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25045"/>
                  </a:ext>
                </a:extLst>
              </a:tr>
              <a:tr h="877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Wymiana wspólnego źródła ciepła obejmującego co najmniej 50% powierzchni ogrzewanej budynku mieszkalnego (wspólne na wspólne)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25425"/>
                  </a:ext>
                </a:extLst>
              </a:tr>
              <a:tr h="171458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Likwidacja indywidualnych źródeł ciepła w lokalach mieszkalnych zajmujących co najmniej 50% powierzchni ogrzewanej budynku mieszkalnego przez podłączenie do nowego wspólnego źródło ciepła (indywidualne na wspólne)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58508"/>
                  </a:ext>
                </a:extLst>
              </a:tr>
              <a:tr h="12893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Wymiana indywidulanych źródeł ciepła w lokalach mieszkalnych zajmujących co najmniej 50% powierzchni ogrzewanej budynku mieszkalnego (indywidualne na indywidualne)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7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02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Zakresy przedsięwzięć, cz. 3) programu, wspólnoty.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AE5060-C560-4FB2-996B-6EA9B9059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10932"/>
              </p:ext>
            </p:extLst>
          </p:nvPr>
        </p:nvGraphicFramePr>
        <p:xfrm>
          <a:off x="161278" y="876906"/>
          <a:ext cx="11869443" cy="5104188"/>
        </p:xfrm>
        <a:graphic>
          <a:graphicData uri="http://schemas.openxmlformats.org/drawingml/2006/table">
            <a:tbl>
              <a:tblPr/>
              <a:tblGrid>
                <a:gridCol w="11869443">
                  <a:extLst>
                    <a:ext uri="{9D8B030D-6E8A-4147-A177-3AD203B41FA5}">
                      <a16:colId xmlns:a16="http://schemas.microsoft.com/office/drawing/2014/main" val="885038509"/>
                    </a:ext>
                  </a:extLst>
                </a:gridCol>
              </a:tblGrid>
              <a:tr h="319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Zakres 1</a:t>
                      </a:r>
                    </a:p>
                  </a:txBody>
                  <a:tcPr marL="8720" marR="8720" marT="87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86879"/>
                  </a:ext>
                </a:extLst>
              </a:tr>
              <a:tr h="466874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Przedsięwzięcie obejmujące demontaż nieefektywnych źródeł ciepła na paliwo stałe oraz zakup i montaż </a:t>
                      </a:r>
                      <a:r>
                        <a:rPr lang="pl-PL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pompy ciepła typu powietrze-woda albo gruntowej pompy</a:t>
                      </a: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 ciepła do celów ogrzewania lub ogrzewania i cwu.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Dodatkowo mogą być wykonane (dopuszcza się wybór więcej niż jednego elementu z zakresu):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demontaż oraz zakup i montaż nowej instalacji centralnego ogrzewania i/lub cwu (w tym kolektorów słonecznych),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mikroinstalacji fotowoltaicznej,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wentylacji mechanicznej z odzyskiem ciepła,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ocieplenia przegród budowlanych, okien, drzwi oddzielających przestrzeń ogrzewaną od nieogrzewanej, drzwi/bram garażowych (zawiera również demontaż),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dokumentacja dotycząca powyższego zakresu: audyt energetyczny (pod warunkiem wykonania ocieplenia przegród budowlanych), dokumentacja projektowa, ekspertyzy.</a:t>
                      </a:r>
                    </a:p>
                  </a:txBody>
                  <a:tcPr marL="8720" marR="8720" marT="87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01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82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Zakresy przedsięwzięć, cz. 3) programu,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8BE1843-0893-484B-8D0F-4779F5B5B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935759"/>
              </p:ext>
            </p:extLst>
          </p:nvPr>
        </p:nvGraphicFramePr>
        <p:xfrm>
          <a:off x="417251" y="932745"/>
          <a:ext cx="11437398" cy="5197866"/>
        </p:xfrm>
        <a:graphic>
          <a:graphicData uri="http://schemas.openxmlformats.org/drawingml/2006/table">
            <a:tbl>
              <a:tblPr/>
              <a:tblGrid>
                <a:gridCol w="11437398">
                  <a:extLst>
                    <a:ext uri="{9D8B030D-6E8A-4147-A177-3AD203B41FA5}">
                      <a16:colId xmlns:a16="http://schemas.microsoft.com/office/drawing/2014/main" val="2462937146"/>
                    </a:ext>
                  </a:extLst>
                </a:gridCol>
              </a:tblGrid>
              <a:tr h="298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Zakres 2</a:t>
                      </a: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111"/>
                  </a:ext>
                </a:extLst>
              </a:tr>
              <a:tr h="469862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Przedsięwzięcie obejmujące demontaż nieefektywnych źródeł ciepła na paliwo stałe oraz: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innych źródeł / źródła ciepła niż wymienione w zakr. 1, do celów ogrzewania lub ogrzewania i cwu albo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kotłowni gazowej na potrzeby co najmniej 50% powierzchni ogrzewanej budynku mieszkalnego albo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podłączenie lokalu do efektywnego źródła ciepła w budynku.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Dodatkowo mogą być wykonane (dopuszcza się wybór więcej niż jednego elementu z zakresu):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demontaż oraz zakup i montaż nowej instalacji centralnego ogrzewania i/lub cwu (w tym kolektorów słonecznych, a także pompy ciepła wyłącznie do cwu, o ile nie zastosowano pompy ciepła do celów ogrzewania)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mikroinstalacji fotowoltaicznej,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wentylacji mechanicznej z odzyskiem ciepła,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ocieplenia przegród budowlanych, okien, drzwi oddzielających przestrzeń ogrzewaną od nieogrzewanej, drzwi/bram garażowych (zawiera również demontaż),</a:t>
                      </a:r>
                      <a:b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dokumentacja dotycząca powyższego zakresu: audyt energetyczny (pod warunkiem wykonania ocieplenia przegród budowlanych), dokumentacja projektowa, ekspertyzy.</a:t>
                      </a: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8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13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Zakresy przedsięwzięć, cz. 3) programu, wspólnoty.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54BB7E6-38AA-4CCE-A703-6E4D63F36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86383"/>
              </p:ext>
            </p:extLst>
          </p:nvPr>
        </p:nvGraphicFramePr>
        <p:xfrm>
          <a:off x="816746" y="1349406"/>
          <a:ext cx="10857390" cy="4494902"/>
        </p:xfrm>
        <a:graphic>
          <a:graphicData uri="http://schemas.openxmlformats.org/drawingml/2006/table">
            <a:tbl>
              <a:tblPr/>
              <a:tblGrid>
                <a:gridCol w="10857390">
                  <a:extLst>
                    <a:ext uri="{9D8B030D-6E8A-4147-A177-3AD203B41FA5}">
                      <a16:colId xmlns:a16="http://schemas.microsoft.com/office/drawing/2014/main" val="2855521969"/>
                    </a:ext>
                  </a:extLst>
                </a:gridCol>
              </a:tblGrid>
              <a:tr h="553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Zakres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95830"/>
                  </a:ext>
                </a:extLst>
              </a:tr>
              <a:tr h="3787723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Przedsięwzięcie nie obejmujące wymiany źródeł ciepła na paliwo stałe na nowe źródła ciepła, a obejmujące (dopuszcza się wybór więcej niż jednego elementu z zakresu):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wentylacji mechanicznej z odzyskiem ciepła,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zakup i montaż ocieplenia przegród budowlanych, okien, drzwi oddzielających przestrzeń ogrzewaną od nieogrzewanej, drzwi/bram garażowych (zawiera również demontaż),</a:t>
                      </a:r>
                      <a:b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24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- dokumentację dotyczącą powyższego zakresu: audyt energetyczny (pod warunkiem wykonania ocieplenia przegród budowlanych), dokumentacja projektowa, ekspertyzy.</a:t>
                      </a:r>
                    </a:p>
                    <a:p>
                      <a:endParaRPr lang="pl-PL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4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Przeprowadzenie audytu energetycznego oraz wykonanie ekspertyzy ornitologicznej i chiropterologicznej są obowiązkowe dla tego zakresu (przed złożeniem wniosku).</a:t>
                      </a:r>
                      <a:endParaRPr lang="pl-PL" sz="2400" b="0" i="0" u="none" strike="noStrike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3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21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11845" y="3874168"/>
            <a:ext cx="3885908" cy="2015290"/>
          </a:xfrm>
          <a:prstGeom prst="rect">
            <a:avLst/>
          </a:prstGeom>
          <a:noFill/>
          <a:ln w="31750">
            <a:solidFill>
              <a:srgbClr val="0070C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55103"/>
            <a:ext cx="10446327" cy="635010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maksymalna kwota dotacji, cz. 3),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DC94CB-2847-49EC-B054-D2D11797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15271"/>
              </p:ext>
            </p:extLst>
          </p:nvPr>
        </p:nvGraphicFramePr>
        <p:xfrm>
          <a:off x="488272" y="947048"/>
          <a:ext cx="7625919" cy="4963903"/>
        </p:xfrm>
        <a:graphic>
          <a:graphicData uri="http://schemas.openxmlformats.org/drawingml/2006/table">
            <a:tbl>
              <a:tblPr/>
              <a:tblGrid>
                <a:gridCol w="1089417">
                  <a:extLst>
                    <a:ext uri="{9D8B030D-6E8A-4147-A177-3AD203B41FA5}">
                      <a16:colId xmlns:a16="http://schemas.microsoft.com/office/drawing/2014/main" val="240910553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63499750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53220246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814530660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141534682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05155454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796227699"/>
                    </a:ext>
                  </a:extLst>
                </a:gridCol>
              </a:tblGrid>
              <a:tr h="1810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Rodzaje przedsięwzięć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18748"/>
                  </a:ext>
                </a:extLst>
              </a:tr>
              <a:tr h="1856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Wspólne/wspólne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Indywidualne/indywidualne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84554"/>
                  </a:ext>
                </a:extLst>
              </a:tr>
              <a:tr h="1856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1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8119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862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205 000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255 000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516422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260 000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260 000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/>
                </a:tc>
                <a:extLst>
                  <a:ext uri="{0D108BD9-81ED-4DB2-BD59-A6C34878D82A}">
                    <a16:rowId xmlns:a16="http://schemas.microsoft.com/office/drawing/2014/main" val="1447545118"/>
                  </a:ext>
                </a:extLst>
              </a:tr>
              <a:tr h="54958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2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16938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130 000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1499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290 000 zł</a:t>
                      </a:r>
                      <a:b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92973"/>
                  </a:ext>
                </a:extLst>
              </a:tr>
              <a:tr h="3713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3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40 000 zł/(60%)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52649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80 000 zł/(60%)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70570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120 000 zł/(60%)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2056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B70871C-155A-415C-A0EA-C06603D3FEB8}"/>
              </a:ext>
            </a:extLst>
          </p:cNvPr>
          <p:cNvSpPr txBox="1"/>
          <p:nvPr/>
        </p:nvSpPr>
        <p:spPr>
          <a:xfrm>
            <a:off x="8211845" y="947048"/>
            <a:ext cx="38351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Przedział liczby lokali odnosi się do łącznej liczby lokali mieszkalnych w budynku mieszkalnym. </a:t>
            </a:r>
          </a:p>
          <a:p>
            <a:endParaRPr lang="pl-PL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Instalacja fotowoltaiczna dofinansowana w ramach Programu może służyć wyłącznie na potrzeby części wspólnych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dofinansowania nie kwalifikuje się kosztów poniesionych przed oddaniem do użytkowania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</a:rPr>
              <a:t>Nowość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- możliwość uzyskania pożyczki na wkład własny (do 40%), oprocentowanie: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stałe 2,75%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okres spłaty 15 lat (180 miesięcy)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karencja spłaty kapitału do 18 miesięcy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uruchomienie jednorazowo lub w transzach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nie podlega umorzeniu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120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119638B-7A78-42EA-8315-667A319DE129}"/>
              </a:ext>
            </a:extLst>
          </p:cNvPr>
          <p:cNvSpPr txBox="1"/>
          <p:nvPr/>
        </p:nvSpPr>
        <p:spPr>
          <a:xfrm>
            <a:off x="4758431" y="5530788"/>
            <a:ext cx="878889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30%/45%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C7F82E2-4363-4BCB-9A94-39A7F345B4D0}"/>
              </a:ext>
            </a:extLst>
          </p:cNvPr>
          <p:cNvSpPr txBox="1"/>
          <p:nvPr/>
        </p:nvSpPr>
        <p:spPr>
          <a:xfrm>
            <a:off x="3027285" y="1775534"/>
            <a:ext cx="30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09EBF4-020F-486D-A852-DE4F0CD7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" y="0"/>
            <a:ext cx="12169530" cy="6858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19D9C30B-1FE8-491B-BA8A-25AC641449EE}"/>
              </a:ext>
            </a:extLst>
          </p:cNvPr>
          <p:cNvSpPr/>
          <p:nvPr/>
        </p:nvSpPr>
        <p:spPr>
          <a:xfrm>
            <a:off x="6320901" y="4039340"/>
            <a:ext cx="4039340" cy="346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12025F6-2812-495C-949E-B3409BD3A335}"/>
              </a:ext>
            </a:extLst>
          </p:cNvPr>
          <p:cNvSpPr txBox="1"/>
          <p:nvPr/>
        </p:nvSpPr>
        <p:spPr>
          <a:xfrm>
            <a:off x="5637320" y="6428913"/>
            <a:ext cx="878889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/>
              <a:t>30%/45%</a:t>
            </a:r>
          </a:p>
        </p:txBody>
      </p:sp>
    </p:spTree>
    <p:extLst>
      <p:ext uri="{BB962C8B-B14F-4D97-AF65-F5344CB8AC3E}">
        <p14:creationId xmlns:p14="http://schemas.microsoft.com/office/powerpoint/2010/main" val="305072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55103"/>
            <a:ext cx="10446327" cy="635010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maksymalna kwota dotacji, cz. 3),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DC94CB-2847-49EC-B054-D2D11797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78793"/>
              </p:ext>
            </p:extLst>
          </p:nvPr>
        </p:nvGraphicFramePr>
        <p:xfrm>
          <a:off x="488272" y="947048"/>
          <a:ext cx="7625919" cy="4963903"/>
        </p:xfrm>
        <a:graphic>
          <a:graphicData uri="http://schemas.openxmlformats.org/drawingml/2006/table">
            <a:tbl>
              <a:tblPr/>
              <a:tblGrid>
                <a:gridCol w="1089417">
                  <a:extLst>
                    <a:ext uri="{9D8B030D-6E8A-4147-A177-3AD203B41FA5}">
                      <a16:colId xmlns:a16="http://schemas.microsoft.com/office/drawing/2014/main" val="240910553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634997503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53220246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814530660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3141534682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2805155454"/>
                    </a:ext>
                  </a:extLst>
                </a:gridCol>
                <a:gridCol w="1089417">
                  <a:extLst>
                    <a:ext uri="{9D8B030D-6E8A-4147-A177-3AD203B41FA5}">
                      <a16:colId xmlns:a16="http://schemas.microsoft.com/office/drawing/2014/main" val="796227699"/>
                    </a:ext>
                  </a:extLst>
                </a:gridCol>
              </a:tblGrid>
              <a:tr h="1810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Rodzaje przedsięwzięć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318748"/>
                  </a:ext>
                </a:extLst>
              </a:tr>
              <a:tr h="1856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Wspólne/wspólne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Indywidualne/wspólne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Indywidualne/indywidualne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84554"/>
                  </a:ext>
                </a:extLst>
              </a:tr>
              <a:tr h="18567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1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Bez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Obejmuje PV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8119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7862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280 000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295 000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95164225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300 000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370 000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395 000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/>
                </a:tc>
                <a:extLst>
                  <a:ext uri="{0D108BD9-81ED-4DB2-BD59-A6C34878D82A}">
                    <a16:rowId xmlns:a16="http://schemas.microsoft.com/office/drawing/2014/main" val="1447545118"/>
                  </a:ext>
                </a:extLst>
              </a:tr>
              <a:tr h="54958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2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105 000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16938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165 000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014997"/>
                  </a:ext>
                </a:extLst>
              </a:tr>
              <a:tr h="549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210 000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220 000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325 000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340 000 zł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592973"/>
                  </a:ext>
                </a:extLst>
              </a:tr>
              <a:tr h="37134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l-PL" sz="19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Zakres 3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3-8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46 000 zł/(70%)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52649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9-14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93 000 zł/(70%)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70570"/>
                  </a:ext>
                </a:extLst>
              </a:tr>
              <a:tr h="3713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15-20 lokali:</a:t>
                      </a:r>
                      <a:b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1000" b="0" i="0" u="none" strike="noStrike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140 000 zł/(70%)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720561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BB70871C-155A-415C-A0EA-C06603D3FEB8}"/>
              </a:ext>
            </a:extLst>
          </p:cNvPr>
          <p:cNvSpPr txBox="1"/>
          <p:nvPr/>
        </p:nvSpPr>
        <p:spPr>
          <a:xfrm>
            <a:off x="8211845" y="947048"/>
            <a:ext cx="383515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Przedział liczby lokali odnosi się do łącznej liczby lokali mieszkalnych w budynku mieszkalnym. </a:t>
            </a:r>
          </a:p>
          <a:p>
            <a:endParaRPr lang="pl-PL" sz="1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Instalacja fotowoltaiczna dofinansowana w ramach Programu może służyć wyłącznie na potrzeby części wspólnych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 dofinansowania nie kwalifikuje się kosztów poniesionych przed oddaniem do użytkowania budynku mieszkalnego.</a:t>
            </a:r>
          </a:p>
          <a:p>
            <a:endParaRPr lang="pl-PL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600" dirty="0">
                <a:solidFill>
                  <a:srgbClr val="FF0000"/>
                </a:solidFill>
                <a:latin typeface="Calibri" panose="020F0502020204030204" pitchFamily="34" charset="0"/>
              </a:rPr>
              <a:t>Nowość </a:t>
            </a: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- możliwość uzyskania pożyczki na wkład własny (do 30%), oprocentowanie: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stałe 2,75%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okres spłaty 15 lat (180 miesięcy)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karencja spłaty kapitału do 18 miesięcy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uruchomienie jednorazowo lub w transzach</a:t>
            </a:r>
          </a:p>
          <a:p>
            <a:pPr marL="285750" indent="-285750">
              <a:buFontTx/>
              <a:buChar char="-"/>
            </a:pPr>
            <a:r>
              <a:rPr lang="pl-PL" sz="1600" dirty="0">
                <a:solidFill>
                  <a:srgbClr val="000000"/>
                </a:solidFill>
                <a:latin typeface="Calibri" panose="020F0502020204030204" pitchFamily="34" charset="0"/>
              </a:rPr>
              <a:t>nie podlega umorzeniu</a:t>
            </a: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1B41B0-6D70-4335-B433-1951E6B002AB}"/>
              </a:ext>
            </a:extLst>
          </p:cNvPr>
          <p:cNvSpPr txBox="1"/>
          <p:nvPr/>
        </p:nvSpPr>
        <p:spPr>
          <a:xfrm>
            <a:off x="3506680" y="612559"/>
            <a:ext cx="283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Gminy przygraniczne</a:t>
            </a:r>
          </a:p>
        </p:txBody>
      </p:sp>
    </p:spTree>
    <p:extLst>
      <p:ext uri="{BB962C8B-B14F-4D97-AF65-F5344CB8AC3E}">
        <p14:creationId xmlns:p14="http://schemas.microsoft.com/office/powerpoint/2010/main" val="3220737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8BE1843-0893-484B-8D0F-4779F5B5B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29525"/>
              </p:ext>
            </p:extLst>
          </p:nvPr>
        </p:nvGraphicFramePr>
        <p:xfrm>
          <a:off x="195308" y="772947"/>
          <a:ext cx="11798423" cy="5157336"/>
        </p:xfrm>
        <a:graphic>
          <a:graphicData uri="http://schemas.openxmlformats.org/drawingml/2006/table">
            <a:tbl>
              <a:tblPr/>
              <a:tblGrid>
                <a:gridCol w="11798423">
                  <a:extLst>
                    <a:ext uri="{9D8B030D-6E8A-4147-A177-3AD203B41FA5}">
                      <a16:colId xmlns:a16="http://schemas.microsoft.com/office/drawing/2014/main" val="2462937146"/>
                    </a:ext>
                  </a:extLst>
                </a:gridCol>
              </a:tblGrid>
              <a:tr h="308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Źródła ciepła, przyłącza, instalacje, wentylacja </a:t>
                      </a:r>
                      <a:endParaRPr lang="pl-PL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6111"/>
                  </a:ext>
                </a:extLst>
              </a:tr>
              <a:tr h="48488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Podłączenie do sieci ciepłowniczej wraz z przyłączem.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Pompa ciepła powietrze/woda.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Pompa ciepła powietrze/woda o podwyższonej klasie efektywności energetycznej.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Pompa ciepła typu powietrze/powietrze.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Gruntowa pompa ciepła o podwyższonej klasie efektywności energetycznej.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gazowy kondensacyjny.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Kotłownia gazowa (przyłącze gazowe i instalacja wewnętrzna, kocioł gazowy kondensacyjny, opłata przyłączeniowa, dokumentacja projektowa). Dotyczy budynków, które nie są przyłączone do sieci dystrybucji gazu.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olejowy kondensacyjny 	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zgazowujący drewno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na pellet drzewny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Kocioł na pellet drzewny o podwyższonym standardzie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Ogrzewanie elektryczne.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Instalacja centralnego ogrzewania oraz instalacja ciepłej wody użytkowej.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Podłączenie lokalu do efektywnego źródła ciepła w budynku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Wentylacja mechaniczna z odzyskiem ciepła 	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Mikroinstalacja</a:t>
                      </a:r>
                      <a:r>
                        <a:rPr lang="pl-P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fotowoltaiczna 	</a:t>
                      </a:r>
                    </a:p>
                  </a:txBody>
                  <a:tcPr marL="8133" marR="8133" marT="813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8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2C0F58D-1F48-434B-97B8-1D1F6EB6A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16867"/>
              </p:ext>
            </p:extLst>
          </p:nvPr>
        </p:nvGraphicFramePr>
        <p:xfrm>
          <a:off x="1597981" y="1447060"/>
          <a:ext cx="8336132" cy="3759148"/>
        </p:xfrm>
        <a:graphic>
          <a:graphicData uri="http://schemas.openxmlformats.org/drawingml/2006/table">
            <a:tbl>
              <a:tblPr/>
              <a:tblGrid>
                <a:gridCol w="8336132">
                  <a:extLst>
                    <a:ext uri="{9D8B030D-6E8A-4147-A177-3AD203B41FA5}">
                      <a16:colId xmlns:a16="http://schemas.microsoft.com/office/drawing/2014/main" val="3359643989"/>
                    </a:ext>
                  </a:extLst>
                </a:gridCol>
              </a:tblGrid>
              <a:tr h="475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Dokumentacja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31610"/>
                  </a:ext>
                </a:extLst>
              </a:tr>
              <a:tr h="141153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Audyt energetyczny.</a:t>
                      </a:r>
                      <a:b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Dokumentacja projektowa.</a:t>
                      </a:r>
                      <a:b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Ekspertyzy.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82739"/>
                  </a:ext>
                </a:extLst>
              </a:tr>
              <a:tr h="475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Ocieplenie przegród budowlanych, stolarka okienna i drzwiowa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510859"/>
                  </a:ext>
                </a:extLst>
              </a:tr>
              <a:tr h="139667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Ocieplenie przegród budowlanych.</a:t>
                      </a:r>
                      <a:b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Stolarka okienna.</a:t>
                      </a:r>
                      <a:b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Stolarka drzwiowa.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92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87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97000"/>
            <a:ext cx="78105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2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3134A0-16DD-4E46-A0AF-55D5D7207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0"/>
            <a:ext cx="10233149" cy="932745"/>
          </a:xfrm>
        </p:spPr>
        <p:txBody>
          <a:bodyPr/>
          <a:lstStyle/>
          <a:p>
            <a:pPr algn="ctr"/>
            <a:r>
              <a:rPr lang="pl-PL" sz="2900" dirty="0">
                <a:latin typeface="Calibri" panose="020F0502020204030204" pitchFamily="34" charset="0"/>
                <a:cs typeface="Arial" panose="020B0604020202020204" pitchFamily="34" charset="0"/>
              </a:rPr>
              <a:t>Koszty kwalifikowane, cz. 3) programu, wspólnoty.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0E651F-C03A-4BFE-B599-1C3EEB3E5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1" y="0"/>
            <a:ext cx="10318603" cy="6858000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13B2E40C-236F-4F74-B953-61E8DD60A336}"/>
              </a:ext>
            </a:extLst>
          </p:cNvPr>
          <p:cNvSpPr/>
          <p:nvPr/>
        </p:nvSpPr>
        <p:spPr>
          <a:xfrm>
            <a:off x="1621500" y="5424256"/>
            <a:ext cx="1352519" cy="1260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49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6FCDBC1-90F5-4F06-B8C6-8CF38A94A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6" y="468455"/>
            <a:ext cx="10457093" cy="5223048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F52B8D67-9D84-40E9-AF0B-98E851D346DB}"/>
              </a:ext>
            </a:extLst>
          </p:cNvPr>
          <p:cNvSpPr/>
          <p:nvPr/>
        </p:nvSpPr>
        <p:spPr>
          <a:xfrm>
            <a:off x="221942" y="4829452"/>
            <a:ext cx="3630967" cy="790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317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6197023-3973-4DAE-B711-316122E4E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20"/>
            <a:ext cx="10626571" cy="6600410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01128F9F-3E51-4BC4-BB75-724D6D1C758B}"/>
              </a:ext>
            </a:extLst>
          </p:cNvPr>
          <p:cNvSpPr/>
          <p:nvPr/>
        </p:nvSpPr>
        <p:spPr>
          <a:xfrm>
            <a:off x="355106" y="3577701"/>
            <a:ext cx="2645545" cy="363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559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56383BC-EB2C-4CFE-813A-8F11360A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64" y="546395"/>
            <a:ext cx="10597793" cy="54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84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D66F364-3D0C-43B9-A47E-6A332171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81" y="57689"/>
            <a:ext cx="10249170" cy="5854839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E003EB9D-B95F-4667-82B7-2413C419C207}"/>
              </a:ext>
            </a:extLst>
          </p:cNvPr>
          <p:cNvCxnSpPr/>
          <p:nvPr/>
        </p:nvCxnSpPr>
        <p:spPr>
          <a:xfrm>
            <a:off x="195309" y="772357"/>
            <a:ext cx="32048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A8179F7A-FAF3-4477-98FC-EAE1E7F24F0D}"/>
              </a:ext>
            </a:extLst>
          </p:cNvPr>
          <p:cNvCxnSpPr>
            <a:cxnSpLocks/>
          </p:cNvCxnSpPr>
          <p:nvPr/>
        </p:nvCxnSpPr>
        <p:spPr>
          <a:xfrm flipV="1">
            <a:off x="146581" y="3062796"/>
            <a:ext cx="2703151" cy="22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703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C376D38-C6B5-47C5-8E18-9D9CF8B1F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0" y="124286"/>
            <a:ext cx="10586457" cy="54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7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C7F82E2-4363-4BCB-9A94-39A7F345B4D0}"/>
              </a:ext>
            </a:extLst>
          </p:cNvPr>
          <p:cNvSpPr txBox="1"/>
          <p:nvPr/>
        </p:nvSpPr>
        <p:spPr>
          <a:xfrm>
            <a:off x="3027285" y="1775534"/>
            <a:ext cx="3068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B691CA-C072-4C67-96E7-A0DF957CBEF2}"/>
              </a:ext>
            </a:extLst>
          </p:cNvPr>
          <p:cNvSpPr txBox="1"/>
          <p:nvPr/>
        </p:nvSpPr>
        <p:spPr>
          <a:xfrm>
            <a:off x="1047564" y="1207363"/>
            <a:ext cx="50484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Gmina miejsko-wiejska Bogatynia,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Gmina miejsko-wiejska Bystrzyca Kłodzka,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Gmina miejska Duszniki-Zdrój,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Głuszyca,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Jelenia Góra,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Karpacz,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Kowary,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Kudowa Zdrój,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Lądek Zdrój,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Leśna,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Lewin Kłodzki,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Lubawka,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Mieroszów,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Międzylesie,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Mirsk,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755AC9D-A2AA-4FC9-B527-85413DC44A91}"/>
              </a:ext>
            </a:extLst>
          </p:cNvPr>
          <p:cNvSpPr txBox="1"/>
          <p:nvPr/>
        </p:nvSpPr>
        <p:spPr>
          <a:xfrm>
            <a:off x="3764132" y="159798"/>
            <a:ext cx="4722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</a:t>
            </a:r>
            <a:r>
              <a:rPr lang="pl-PL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miny przygraniczne</a:t>
            </a:r>
            <a:endParaRPr lang="pl-PL" sz="3200" b="1" dirty="0">
              <a:solidFill>
                <a:srgbClr val="0070C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AEEA53A-E332-49F2-8DB5-86CA83AA1376}"/>
              </a:ext>
            </a:extLst>
          </p:cNvPr>
          <p:cNvSpPr txBox="1"/>
          <p:nvPr/>
        </p:nvSpPr>
        <p:spPr>
          <a:xfrm>
            <a:off x="6125592" y="1207362"/>
            <a:ext cx="50484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Nowa Ruda,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Nowa Ruda,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Piechowice,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Platerówka,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Podgórzyn,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Radków,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Stronie Śląskie,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Sulików,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Szczytna,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Szklarska Poręba,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Świeradów-Zdrój,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Zawidów, </a:t>
            </a:r>
            <a:endParaRPr lang="pl-PL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miejska Zgorzelec,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wiejska Zgorzelec, </a:t>
            </a:r>
          </a:p>
          <a:p>
            <a:r>
              <a:rPr lang="pl-PL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Gmina miejsko-wiejska Złoty Stok,  </a:t>
            </a:r>
          </a:p>
        </p:txBody>
      </p:sp>
    </p:spTree>
    <p:extLst>
      <p:ext uri="{BB962C8B-B14F-4D97-AF65-F5344CB8AC3E}">
        <p14:creationId xmlns:p14="http://schemas.microsoft.com/office/powerpoint/2010/main" val="61452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58828E6-FB40-4F3F-9A6A-CFE7BAA17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" y="1526959"/>
            <a:ext cx="12067926" cy="2949937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24F0EE15-5FF6-449E-B965-279BB375363E}"/>
              </a:ext>
            </a:extLst>
          </p:cNvPr>
          <p:cNvSpPr/>
          <p:nvPr/>
        </p:nvSpPr>
        <p:spPr>
          <a:xfrm>
            <a:off x="4918229" y="2769833"/>
            <a:ext cx="1056443" cy="13937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455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D417653-57AA-4E09-951B-FB07F9DE1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11" y="102043"/>
            <a:ext cx="6418555" cy="5990651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17EF5D6D-FEC8-4E20-8A14-7A8C09ED55EC}"/>
              </a:ext>
            </a:extLst>
          </p:cNvPr>
          <p:cNvSpPr/>
          <p:nvPr/>
        </p:nvSpPr>
        <p:spPr>
          <a:xfrm>
            <a:off x="3062796" y="2272683"/>
            <a:ext cx="5504155" cy="470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01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DA0286C-EBBD-4B36-BD9B-F5236630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342" y="70639"/>
            <a:ext cx="8922058" cy="5211232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36397253-F305-4583-B4FA-EA1E2532DAA7}"/>
              </a:ext>
            </a:extLst>
          </p:cNvPr>
          <p:cNvSpPr/>
          <p:nvPr/>
        </p:nvSpPr>
        <p:spPr>
          <a:xfrm>
            <a:off x="4234649" y="3071674"/>
            <a:ext cx="2485747" cy="426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275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F66958C-C682-48D4-B8A9-26C6E3761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25118"/>
            <a:ext cx="12195546" cy="4166307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E2535317-399C-4FC5-91ED-3EEC388C404E}"/>
              </a:ext>
            </a:extLst>
          </p:cNvPr>
          <p:cNvCxnSpPr/>
          <p:nvPr/>
        </p:nvCxnSpPr>
        <p:spPr>
          <a:xfrm>
            <a:off x="2494625" y="3977196"/>
            <a:ext cx="93215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836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E5416DC-BD6B-419E-901F-F921902B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80" y="603470"/>
            <a:ext cx="9871968" cy="466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3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B70A617-F386-4958-969E-D6F3C7BA2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448" y="230925"/>
            <a:ext cx="8504807" cy="5050946"/>
          </a:xfrm>
          <a:prstGeom prst="rect">
            <a:avLst/>
          </a:prstGeom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D53011D4-3252-40DD-987F-B76ADEEF2415}"/>
              </a:ext>
            </a:extLst>
          </p:cNvPr>
          <p:cNvSpPr/>
          <p:nvPr/>
        </p:nvSpPr>
        <p:spPr>
          <a:xfrm>
            <a:off x="1633491" y="4598633"/>
            <a:ext cx="2885243" cy="656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492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FB60804-7097-4F71-BB84-FC97029AC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0113"/>
            <a:ext cx="12192000" cy="59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5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84596766-3FB4-48D7-80A8-999AD087D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doradztwo@fos.wroc.pl</a:t>
            </a:r>
          </a:p>
        </p:txBody>
      </p:sp>
      <p:sp>
        <p:nvSpPr>
          <p:cNvPr id="3" name="Symbol zastępczy tekstu 1">
            <a:extLst>
              <a:ext uri="{FF2B5EF4-FFF2-40B4-BE49-F238E27FC236}">
                <a16:creationId xmlns:a16="http://schemas.microsoft.com/office/drawing/2014/main" id="{84B19F77-0FB7-473E-AB20-C0F6D064A5AC}"/>
              </a:ext>
            </a:extLst>
          </p:cNvPr>
          <p:cNvSpPr txBox="1">
            <a:spLocks/>
          </p:cNvSpPr>
          <p:nvPr/>
        </p:nvSpPr>
        <p:spPr>
          <a:xfrm>
            <a:off x="129775" y="5233736"/>
            <a:ext cx="7414011" cy="1088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Piotr Ner</a:t>
            </a:r>
          </a:p>
          <a:p>
            <a:pPr algn="l"/>
            <a:r>
              <a:rPr lang="pl-PL" dirty="0"/>
              <a:t>tel. 887 447 706    pner@fos.wroc.pl</a:t>
            </a:r>
          </a:p>
        </p:txBody>
      </p:sp>
    </p:spTree>
    <p:extLst>
      <p:ext uri="{BB962C8B-B14F-4D97-AF65-F5344CB8AC3E}">
        <p14:creationId xmlns:p14="http://schemas.microsoft.com/office/powerpoint/2010/main" val="342838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186641-6E9B-4614-8244-AF5981CD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42" y="278245"/>
            <a:ext cx="10515600" cy="487630"/>
          </a:xfrm>
        </p:spPr>
        <p:txBody>
          <a:bodyPr>
            <a:normAutofit fontScale="90000"/>
          </a:bodyPr>
          <a:lstStyle/>
          <a:p>
            <a:r>
              <a:rPr lang="pl-PL" dirty="0"/>
              <a:t>O co mogą wnioskować indywidualnie właściciele lokali. (cz. 1 i 2)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1A70246-4FB7-4C05-AE30-063726355A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355" y="1597654"/>
            <a:ext cx="1526748" cy="16917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E936746-41B8-4753-B456-3BAE5AFF9E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275" y="1597654"/>
            <a:ext cx="1527195" cy="1538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27C3660-170E-472C-BE9D-E0DF00DEFCD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033" y="3766732"/>
            <a:ext cx="2325678" cy="180071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5AB711D-D825-4BF5-A5AF-701898AA43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8758" y="3775259"/>
            <a:ext cx="1526748" cy="190526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F239081-A72F-4BD8-91BD-D1F7C861DBF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2319" y="1597654"/>
            <a:ext cx="1559581" cy="172459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8B3C328-097C-4BE0-A0BA-CBB7289627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3" y="1597654"/>
            <a:ext cx="1656184" cy="173947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B144F26-739B-48D7-8952-B0EF0D42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0C8CE76-2FFF-4F6B-AC8B-2259D28F2F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5678" y="3766732"/>
            <a:ext cx="1527195" cy="1812725"/>
          </a:xfrm>
          <a:prstGeom prst="rect">
            <a:avLst/>
          </a:prstGeom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F4EF799C-9911-4B1E-98F3-CAA79843EBA5}"/>
              </a:ext>
            </a:extLst>
          </p:cNvPr>
          <p:cNvCxnSpPr/>
          <p:nvPr/>
        </p:nvCxnSpPr>
        <p:spPr>
          <a:xfrm flipH="1">
            <a:off x="679033" y="3524435"/>
            <a:ext cx="2126311" cy="20430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84EDFE6-8BC0-4B97-9C20-FD069BBEB8B9}"/>
              </a:ext>
            </a:extLst>
          </p:cNvPr>
          <p:cNvCxnSpPr/>
          <p:nvPr/>
        </p:nvCxnSpPr>
        <p:spPr>
          <a:xfrm>
            <a:off x="775517" y="3429000"/>
            <a:ext cx="2127481" cy="21504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FF8B31AD-465F-4A1F-97F0-A3F31E689212}"/>
              </a:ext>
            </a:extLst>
          </p:cNvPr>
          <p:cNvCxnSpPr/>
          <p:nvPr/>
        </p:nvCxnSpPr>
        <p:spPr>
          <a:xfrm>
            <a:off x="3269355" y="3429000"/>
            <a:ext cx="1915204" cy="21504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503FC60B-BFF2-44A0-A04C-0F8BAFA6423A}"/>
              </a:ext>
            </a:extLst>
          </p:cNvPr>
          <p:cNvCxnSpPr/>
          <p:nvPr/>
        </p:nvCxnSpPr>
        <p:spPr>
          <a:xfrm flipH="1">
            <a:off x="3338004" y="3524435"/>
            <a:ext cx="1819922" cy="20550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BB286F04-9A2B-44DB-91B8-E3E6C3ED92BF}"/>
              </a:ext>
            </a:extLst>
          </p:cNvPr>
          <p:cNvCxnSpPr/>
          <p:nvPr/>
        </p:nvCxnSpPr>
        <p:spPr>
          <a:xfrm>
            <a:off x="5840157" y="3429000"/>
            <a:ext cx="2025459" cy="21384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4316A350-6F38-4404-B617-23C18A517D5D}"/>
              </a:ext>
            </a:extLst>
          </p:cNvPr>
          <p:cNvCxnSpPr/>
          <p:nvPr/>
        </p:nvCxnSpPr>
        <p:spPr>
          <a:xfrm flipH="1">
            <a:off x="5849696" y="3429000"/>
            <a:ext cx="1838366" cy="21384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E434405E-7CA7-4D69-9AF6-F652FC9B0D03}"/>
              </a:ext>
            </a:extLst>
          </p:cNvPr>
          <p:cNvCxnSpPr/>
          <p:nvPr/>
        </p:nvCxnSpPr>
        <p:spPr>
          <a:xfrm>
            <a:off x="8146625" y="3524435"/>
            <a:ext cx="1760742" cy="19530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A17383B9-D83D-4265-AFE5-B72B5E6D1581}"/>
              </a:ext>
            </a:extLst>
          </p:cNvPr>
          <p:cNvCxnSpPr/>
          <p:nvPr/>
        </p:nvCxnSpPr>
        <p:spPr>
          <a:xfrm flipH="1">
            <a:off x="8251183" y="3520872"/>
            <a:ext cx="1718440" cy="20465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49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C6411-A663-4C1D-943E-13E0291C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275" y="272263"/>
            <a:ext cx="7564954" cy="487630"/>
          </a:xfrm>
        </p:spPr>
        <p:txBody>
          <a:bodyPr>
            <a:normAutofit/>
          </a:bodyPr>
          <a:lstStyle/>
          <a:p>
            <a:r>
              <a:rPr lang="pl-PL" sz="2800" dirty="0"/>
              <a:t>O co mogą wnioskować wspólnoty (cz. 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18B5B0-40C3-46C9-A67F-6362C315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2133"/>
            <a:ext cx="8509572" cy="4893733"/>
          </a:xfrm>
        </p:spPr>
        <p:txBody>
          <a:bodyPr/>
          <a:lstStyle/>
          <a:p>
            <a:r>
              <a:rPr lang="pl-PL" dirty="0"/>
              <a:t>.</a:t>
            </a:r>
          </a:p>
        </p:txBody>
      </p:sp>
      <p:pic>
        <p:nvPicPr>
          <p:cNvPr id="3320" name="Obraz 3319">
            <a:extLst>
              <a:ext uri="{FF2B5EF4-FFF2-40B4-BE49-F238E27FC236}">
                <a16:creationId xmlns:a16="http://schemas.microsoft.com/office/drawing/2014/main" id="{3D36DAFF-4458-4075-9B4B-5AD524D390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355" y="1597654"/>
            <a:ext cx="1526748" cy="1691748"/>
          </a:xfrm>
          <a:prstGeom prst="rect">
            <a:avLst/>
          </a:prstGeom>
        </p:spPr>
      </p:pic>
      <p:pic>
        <p:nvPicPr>
          <p:cNvPr id="3321" name="Obraz 3320">
            <a:extLst>
              <a:ext uri="{FF2B5EF4-FFF2-40B4-BE49-F238E27FC236}">
                <a16:creationId xmlns:a16="http://schemas.microsoft.com/office/drawing/2014/main" id="{F8FEC2A9-2242-42BA-83B4-35F46CF8B6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275" y="1597654"/>
            <a:ext cx="1527195" cy="1538900"/>
          </a:xfrm>
          <a:prstGeom prst="rect">
            <a:avLst/>
          </a:prstGeom>
        </p:spPr>
      </p:pic>
      <p:pic>
        <p:nvPicPr>
          <p:cNvPr id="3322" name="Obraz 3321">
            <a:extLst>
              <a:ext uri="{FF2B5EF4-FFF2-40B4-BE49-F238E27FC236}">
                <a16:creationId xmlns:a16="http://schemas.microsoft.com/office/drawing/2014/main" id="{9CAF904E-979C-4DBD-92AC-B381A9319E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033" y="3766732"/>
            <a:ext cx="2325678" cy="1800711"/>
          </a:xfrm>
          <a:prstGeom prst="rect">
            <a:avLst/>
          </a:prstGeom>
        </p:spPr>
      </p:pic>
      <p:pic>
        <p:nvPicPr>
          <p:cNvPr id="3323" name="Obraz 3322">
            <a:extLst>
              <a:ext uri="{FF2B5EF4-FFF2-40B4-BE49-F238E27FC236}">
                <a16:creationId xmlns:a16="http://schemas.microsoft.com/office/drawing/2014/main" id="{37620EA9-C08F-42CC-9851-9033E764594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8758" y="3775259"/>
            <a:ext cx="1526748" cy="1905269"/>
          </a:xfrm>
          <a:prstGeom prst="rect">
            <a:avLst/>
          </a:prstGeom>
        </p:spPr>
      </p:pic>
      <p:pic>
        <p:nvPicPr>
          <p:cNvPr id="3324" name="Obraz 3323">
            <a:extLst>
              <a:ext uri="{FF2B5EF4-FFF2-40B4-BE49-F238E27FC236}">
                <a16:creationId xmlns:a16="http://schemas.microsoft.com/office/drawing/2014/main" id="{BFB3B24E-4D13-46D4-89DD-4864CAC99B1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2319" y="1597654"/>
            <a:ext cx="1559581" cy="1724597"/>
          </a:xfrm>
          <a:prstGeom prst="rect">
            <a:avLst/>
          </a:prstGeom>
        </p:spPr>
      </p:pic>
      <p:pic>
        <p:nvPicPr>
          <p:cNvPr id="3325" name="Obraz 3324">
            <a:extLst>
              <a:ext uri="{FF2B5EF4-FFF2-40B4-BE49-F238E27FC236}">
                <a16:creationId xmlns:a16="http://schemas.microsoft.com/office/drawing/2014/main" id="{93E01062-F30A-44C3-B8AD-5329F0CC89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83" y="1597654"/>
            <a:ext cx="1656184" cy="1739475"/>
          </a:xfrm>
          <a:prstGeom prst="rect">
            <a:avLst/>
          </a:prstGeom>
        </p:spPr>
      </p:pic>
      <p:pic>
        <p:nvPicPr>
          <p:cNvPr id="3326" name="Picture 2">
            <a:extLst>
              <a:ext uri="{FF2B5EF4-FFF2-40B4-BE49-F238E27FC236}">
                <a16:creationId xmlns:a16="http://schemas.microsoft.com/office/drawing/2014/main" id="{FCF272AA-99EA-4B3E-956A-623FB763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6732"/>
            <a:ext cx="1527908" cy="15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27" name="Obraz 3326">
            <a:extLst>
              <a:ext uri="{FF2B5EF4-FFF2-40B4-BE49-F238E27FC236}">
                <a16:creationId xmlns:a16="http://schemas.microsoft.com/office/drawing/2014/main" id="{F59936C8-4436-4AEC-BFB5-8BB4E8E12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5678" y="3766732"/>
            <a:ext cx="1527195" cy="18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8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12576-131C-425E-85D8-427C272F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Kto może być Beneficjentem programu?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67EFF6-64FC-4086-B836-25D27C57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440873"/>
            <a:ext cx="11175889" cy="41482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Beneficjentem jest osoba fizyczna będąca </a:t>
            </a:r>
            <a:r>
              <a:rPr lang="pl-PL" sz="2000" b="1" dirty="0"/>
              <a:t>właścicielem lub współwłaścicielem </a:t>
            </a:r>
            <a:r>
              <a:rPr lang="pl-PL" sz="2000" dirty="0"/>
              <a:t>lokalu mieszkalnego z wyodrębnioną księgą wieczystą, </a:t>
            </a:r>
            <a:r>
              <a:rPr lang="pl-PL" sz="2000" b="1" dirty="0">
                <a:solidFill>
                  <a:srgbClr val="00B050"/>
                </a:solidFill>
              </a:rPr>
              <a:t>wydzielonego w budynku mieszkalnym wielorodzinnym mieszczącym od 3 do 20 lokali mieszkalnych</a:t>
            </a:r>
            <a:r>
              <a:rPr lang="pl-PL" sz="2000" dirty="0"/>
              <a:t>, o dochodzie rocznym nieprzekraczającym kwoty </a:t>
            </a:r>
            <a:r>
              <a:rPr lang="pl-PL" sz="2000" b="1" dirty="0">
                <a:solidFill>
                  <a:srgbClr val="00B050"/>
                </a:solidFill>
              </a:rPr>
              <a:t>100 000 zł (cz. 1) i 2) lub wspólnota mieszkaniowa w budynku mieszkalnym wielorodzinnym obejmującym od 3 do 20 lokali mieszkaniowych (cz. 3), dla tej części nie ma kryterium dochodowego.</a:t>
            </a:r>
            <a:r>
              <a:rPr lang="pl-PL" sz="18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endParaRPr lang="pl-PL" sz="20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      Wnioskodawcy (osoby fizyczne) podzieleni na </a:t>
            </a:r>
            <a:r>
              <a:rPr lang="pl-PL" sz="2000" b="1" dirty="0"/>
              <a:t>dwie grupy </a:t>
            </a:r>
            <a:r>
              <a:rPr lang="pl-PL" sz="2000" b="1" dirty="0">
                <a:solidFill>
                  <a:srgbClr val="00B050"/>
                </a:solidFill>
              </a:rPr>
              <a:t>(bez zmian) </a:t>
            </a:r>
            <a:r>
              <a:rPr lang="pl-PL" sz="2000" dirty="0"/>
              <a:t>tj.: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000" dirty="0"/>
          </a:p>
          <a:p>
            <a:pPr lvl="1">
              <a:spcBef>
                <a:spcPts val="0"/>
              </a:spcBef>
            </a:pPr>
            <a:r>
              <a:rPr lang="pl-PL" sz="2000" dirty="0"/>
              <a:t>1) Uprawnieni do </a:t>
            </a:r>
            <a:r>
              <a:rPr lang="pl-PL" sz="2000" b="1" dirty="0"/>
              <a:t>podstawowego</a:t>
            </a:r>
            <a:r>
              <a:rPr lang="pl-PL" sz="2000" dirty="0"/>
              <a:t> poziomu dofinansowania – oświadczenie o dochodzie, wymagane podanie na podstawie jakich dokumentów wyliczono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sz="2000" dirty="0"/>
          </a:p>
          <a:p>
            <a:pPr lvl="1">
              <a:spcBef>
                <a:spcPts val="0"/>
              </a:spcBef>
            </a:pPr>
            <a:r>
              <a:rPr lang="pl-PL" sz="2000" dirty="0"/>
              <a:t>2) Uprawnieni do </a:t>
            </a:r>
            <a:r>
              <a:rPr lang="pl-PL" sz="2000" b="1" dirty="0"/>
              <a:t>podwyższonego</a:t>
            </a:r>
            <a:r>
              <a:rPr lang="pl-PL" sz="2000" dirty="0"/>
              <a:t> dofinansowania; przeciętny miesięczny dochód na jednego członka rodziny nie przekracza (od dnia 01.07.2021r.):  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</a:rPr>
              <a:t>1 564 zł </a:t>
            </a:r>
            <a:r>
              <a:rPr lang="pl-PL" sz="2000" dirty="0"/>
              <a:t>w gospodarstwie wieloosobowym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B050"/>
                </a:solidFill>
              </a:rPr>
              <a:t>2 189 zł </a:t>
            </a:r>
            <a:r>
              <a:rPr lang="pl-PL" sz="2000" dirty="0"/>
              <a:t>w gospodarstwie jednoosobowym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000" dirty="0"/>
              <a:t>Zaświadczenie o dochodzie wydawane jest przez gminę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80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29FBA-70C0-49E6-BB49-8794D8F9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Okres kwalifikowania kosztów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5776C6-BD2C-4FAB-B5DB-8D78E1D90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300" y="984078"/>
            <a:ext cx="11075399" cy="4480778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tx1"/>
                </a:solidFill>
              </a:rPr>
              <a:t>Okres kwalifikowalności kosztów: </a:t>
            </a:r>
            <a:endParaRPr lang="pl-PL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rozpoczęcie przedsięwzięcia</a:t>
            </a:r>
            <a:r>
              <a:rPr lang="pl-PL" sz="2000" dirty="0">
                <a:solidFill>
                  <a:schemeClr val="tx1"/>
                </a:solidFill>
              </a:rPr>
              <a:t> rozumiane jest, jako poniesienie pierwszego kosztu kwalifikowanego (data wystawienia pierwszej faktury lub równoważnego dokumentu księgowego) i może nastąpić </a:t>
            </a:r>
            <a:r>
              <a:rPr lang="pl-PL" sz="2000" b="1" dirty="0">
                <a:solidFill>
                  <a:srgbClr val="00B050"/>
                </a:solidFill>
              </a:rPr>
              <a:t>od dnia złożenia wniosku </a:t>
            </a:r>
            <a:r>
              <a:rPr lang="pl-PL" sz="2000" dirty="0">
                <a:solidFill>
                  <a:schemeClr val="tx1"/>
                </a:solidFill>
              </a:rPr>
              <a:t>o dofinansowanie. Koszty poniesione wcześniej uznawane są za niekwalifikowane, </a:t>
            </a:r>
            <a:r>
              <a:rPr lang="pl-PL" sz="2000" b="1" dirty="0">
                <a:solidFill>
                  <a:srgbClr val="00B050"/>
                </a:solidFill>
              </a:rPr>
              <a:t>z wyłączeniem kosztów audytu energetycznego, dokumentacji projektowej i ekspertyz, o ile poniesiono je nie wcześniej niż 6 miesięcy przed dniem złożenia wniosku o dofinansowanie (dotyczy cz.3).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zakończenie przedsięwzięcia </a:t>
            </a:r>
            <a:r>
              <a:rPr lang="pl-PL" sz="2000" dirty="0">
                <a:solidFill>
                  <a:schemeClr val="tx1"/>
                </a:solidFill>
              </a:rPr>
              <a:t>(data wystawienia ostatniej faktury lub równoważnego dokumentu księgowego lub innego dokumentu potwierdzającego wykonanie prac) oznacza rzeczowe zakończenie wszystkich prac objętych umową o dofinansowanie, pozwalające na prawidłową eksploatację zamontowanych urządzeń.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okres realizacji</a:t>
            </a:r>
            <a:r>
              <a:rPr lang="pl-PL" sz="2000" dirty="0">
                <a:solidFill>
                  <a:schemeClr val="tx1"/>
                </a:solidFill>
              </a:rPr>
              <a:t> przedsięwzięcia wynosi dla części 1) i 2) Programu – </a:t>
            </a:r>
            <a:r>
              <a:rPr lang="pl-PL" sz="2000" b="1" dirty="0">
                <a:solidFill>
                  <a:srgbClr val="00B050"/>
                </a:solidFill>
              </a:rPr>
              <a:t>do 24 miesięcy</a:t>
            </a:r>
            <a:r>
              <a:rPr lang="pl-PL" sz="2000" dirty="0">
                <a:solidFill>
                  <a:schemeClr val="tx1"/>
                </a:solidFill>
              </a:rPr>
              <a:t>, a dla części 3) – do 30 miesięcy, od daty złożenia wniosku o dofinansowanie, lecz nie później, niż do </a:t>
            </a:r>
            <a:r>
              <a:rPr lang="pl-PL" sz="2000" b="1" dirty="0">
                <a:solidFill>
                  <a:srgbClr val="00B050"/>
                </a:solidFill>
              </a:rPr>
              <a:t>31.12.2023 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785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22BA-3796-4CEF-9805-087B7DE4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8" y="85370"/>
            <a:ext cx="9199418" cy="895714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forma dofinansowania, cz. 1) i 2)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CA1988F-2135-41CC-A754-87EB6D183FAD}"/>
              </a:ext>
            </a:extLst>
          </p:cNvPr>
          <p:cNvSpPr/>
          <p:nvPr/>
        </p:nvSpPr>
        <p:spPr>
          <a:xfrm>
            <a:off x="464127" y="1182693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Koszty kwalifikowane oraz maksymalny poziom dofinansowania dla poziomu podstawowego 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i podwyższonego.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1A6751A-21A7-411C-AAB6-C5F49852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85116"/>
              </p:ext>
            </p:extLst>
          </p:nvPr>
        </p:nvGraphicFramePr>
        <p:xfrm>
          <a:off x="533400" y="2091608"/>
          <a:ext cx="11125200" cy="380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98">
                  <a:extLst>
                    <a:ext uri="{9D8B030D-6E8A-4147-A177-3AD203B41FA5}">
                      <a16:colId xmlns:a16="http://schemas.microsoft.com/office/drawing/2014/main" val="191285500"/>
                    </a:ext>
                  </a:extLst>
                </a:gridCol>
                <a:gridCol w="3588867">
                  <a:extLst>
                    <a:ext uri="{9D8B030D-6E8A-4147-A177-3AD203B41FA5}">
                      <a16:colId xmlns:a16="http://schemas.microsoft.com/office/drawing/2014/main" val="794333779"/>
                    </a:ext>
                  </a:extLst>
                </a:gridCol>
                <a:gridCol w="3409135">
                  <a:extLst>
                    <a:ext uri="{9D8B030D-6E8A-4147-A177-3AD203B41FA5}">
                      <a16:colId xmlns:a16="http://schemas.microsoft.com/office/drawing/2014/main" val="405467537"/>
                    </a:ext>
                  </a:extLst>
                </a:gridCol>
              </a:tblGrid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kosztu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Maks. </a:t>
                      </a:r>
                      <a:r>
                        <a:rPr lang="pl-PL" sz="1800" dirty="0" err="1"/>
                        <a:t>intens</a:t>
                      </a:r>
                      <a:r>
                        <a:rPr lang="pl-PL" sz="1800" dirty="0"/>
                        <a:t>. </a:t>
                      </a:r>
                      <a:r>
                        <a:rPr lang="pl-PL" sz="1800" dirty="0" err="1"/>
                        <a:t>dofinans</a:t>
                      </a:r>
                      <a:r>
                        <a:rPr lang="pl-PL" sz="18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Maks. kwota dotacji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9174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Audyt energetyczny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 000 zł</a:t>
                      </a:r>
                      <a:endParaRPr lang="pl-PL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87778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Dokumentacja projektowa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600 zł/1 200 zł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(800/1 400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0522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Ekspertyzy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150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981751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Podłączenie lokalu do </a:t>
                      </a: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sieci ciepłowniczej </a:t>
                      </a:r>
                      <a:r>
                        <a:rPr lang="pl-PL" sz="1800" dirty="0">
                          <a:solidFill>
                            <a:srgbClr val="00B050"/>
                          </a:solidFill>
                        </a:rPr>
                        <a:t>efektywnego źródła ciepła w budynku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50 % </a:t>
                      </a:r>
                      <a:r>
                        <a:rPr lang="pl-PL" sz="1800" dirty="0">
                          <a:solidFill>
                            <a:srgbClr val="00B050"/>
                          </a:solidFill>
                        </a:rPr>
                        <a:t>30%/60%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10 000 zł </a:t>
                      </a:r>
                      <a:r>
                        <a:rPr lang="pl-PL" sz="1800" dirty="0">
                          <a:solidFill>
                            <a:srgbClr val="00B050"/>
                          </a:solidFill>
                        </a:rPr>
                        <a:t>4 500 zł/9 000 zł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(6 000/10 500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72043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Pompa ciepła p/w A+/A++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30 %/45%  podw. 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(40%/55% podw. 70%)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9 000 zł/13 500 zł  podw. 18 000 zł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(12 000/16 500 zł podw. 21 000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45377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Pompa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ciepła p/p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000 zł/6 000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(4 000/7 000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82172"/>
                  </a:ext>
                </a:extLst>
              </a:tr>
              <a:tr h="420517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Pompa ciepła gruntowa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45 %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20 250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62208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4D357B14-87AD-41EA-AC99-41DD4969FD5F}"/>
              </a:ext>
            </a:extLst>
          </p:cNvPr>
          <p:cNvSpPr txBox="1"/>
          <p:nvPr/>
        </p:nvSpPr>
        <p:spPr>
          <a:xfrm>
            <a:off x="577049" y="1811045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16967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1A6751A-21A7-411C-AAB6-C5F498521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042194"/>
              </p:ext>
            </p:extLst>
          </p:nvPr>
        </p:nvGraphicFramePr>
        <p:xfrm>
          <a:off x="204994" y="2226351"/>
          <a:ext cx="11125200" cy="337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7198">
                  <a:extLst>
                    <a:ext uri="{9D8B030D-6E8A-4147-A177-3AD203B41FA5}">
                      <a16:colId xmlns:a16="http://schemas.microsoft.com/office/drawing/2014/main" val="191285500"/>
                    </a:ext>
                  </a:extLst>
                </a:gridCol>
                <a:gridCol w="3588867">
                  <a:extLst>
                    <a:ext uri="{9D8B030D-6E8A-4147-A177-3AD203B41FA5}">
                      <a16:colId xmlns:a16="http://schemas.microsoft.com/office/drawing/2014/main" val="794333779"/>
                    </a:ext>
                  </a:extLst>
                </a:gridCol>
                <a:gridCol w="3409135">
                  <a:extLst>
                    <a:ext uri="{9D8B030D-6E8A-4147-A177-3AD203B41FA5}">
                      <a16:colId xmlns:a16="http://schemas.microsoft.com/office/drawing/2014/main" val="405467537"/>
                    </a:ext>
                  </a:extLst>
                </a:gridCol>
              </a:tblGrid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Nazwa kosztu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Maks. </a:t>
                      </a:r>
                      <a:r>
                        <a:rPr lang="pl-PL" sz="1800" dirty="0" err="1"/>
                        <a:t>intens</a:t>
                      </a:r>
                      <a:r>
                        <a:rPr lang="pl-PL" sz="1800" dirty="0"/>
                        <a:t>. </a:t>
                      </a:r>
                      <a:r>
                        <a:rPr lang="pl-PL" sz="1800" dirty="0" err="1"/>
                        <a:t>dofinans</a:t>
                      </a:r>
                      <a:r>
                        <a:rPr lang="pl-PL" sz="18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Maks. kwota dotacji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9174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Kocioł gazowy kondensacyjny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4 5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00 zł/9 000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(6 000/10 500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87778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Kotłownia gazowa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45 %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6 750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70522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Kocioł na węgiel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3 000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981751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Kocioł zgazowujący drewno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30 %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sngStrike" baseline="0" dirty="0">
                          <a:solidFill>
                            <a:srgbClr val="FF0000"/>
                          </a:solidFill>
                        </a:rPr>
                        <a:t>6 000 zł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772043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Kocioł na pellet drzewny/o podwyższonym standardzie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30 %/45%  podw. 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(40%/55% podw. 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6 000 zł/9000 zł  podw. 12 000 zł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(8 000/11 000 zł podw. 14 000 zł)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45377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Ogrzewanie elektryczne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pl-PL" sz="18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000 zł/6 000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(4 000/7 000 zł)</a:t>
                      </a:r>
                      <a:endParaRPr lang="pl-PL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82172"/>
                  </a:ext>
                </a:extLst>
              </a:tr>
              <a:tr h="39079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Instalacja c.o. oraz c.w.u.</a:t>
                      </a:r>
                      <a:endParaRPr lang="pl-PL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30 %/60% </a:t>
                      </a:r>
                      <a:r>
                        <a:rPr lang="pl-PL" sz="1800" dirty="0">
                          <a:solidFill>
                            <a:srgbClr val="0070C0"/>
                          </a:solidFill>
                        </a:rPr>
                        <a:t>(40%/70%)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4 500 zł/9 000 zł </a:t>
                      </a:r>
                      <a:r>
                        <a:rPr lang="pl-PL" sz="1800" baseline="0" dirty="0">
                          <a:solidFill>
                            <a:srgbClr val="0070C0"/>
                          </a:solidFill>
                        </a:rPr>
                        <a:t>(6 000/10 500 zł)</a:t>
                      </a:r>
                      <a:endParaRPr lang="pl-PL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862208"/>
                  </a:ext>
                </a:extLst>
              </a:tr>
            </a:tbl>
          </a:graphicData>
        </a:graphic>
      </p:graphicFrame>
      <p:sp>
        <p:nvSpPr>
          <p:cNvPr id="8" name="Tytuł 1">
            <a:extLst>
              <a:ext uri="{FF2B5EF4-FFF2-40B4-BE49-F238E27FC236}">
                <a16:creationId xmlns:a16="http://schemas.microsoft.com/office/drawing/2014/main" id="{17A53771-6292-4980-A0B9-B442F668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018" y="85370"/>
            <a:ext cx="9199418" cy="895714"/>
          </a:xfrm>
        </p:spPr>
        <p:txBody>
          <a:bodyPr/>
          <a:lstStyle/>
          <a:p>
            <a:pPr algn="ctr"/>
            <a:r>
              <a:rPr lang="pl-PL" sz="3200" dirty="0">
                <a:latin typeface="Calibri" panose="020F0502020204030204" pitchFamily="34" charset="0"/>
                <a:cs typeface="Arial" panose="020B0604020202020204" pitchFamily="34" charset="0"/>
              </a:rPr>
              <a:t>Intensywność i forma dofinansowania, cz. 1) i 2)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4ADF3F7-A0BA-4F06-B5B5-00D9D4C0E50C}"/>
              </a:ext>
            </a:extLst>
          </p:cNvPr>
          <p:cNvSpPr/>
          <p:nvPr/>
        </p:nvSpPr>
        <p:spPr>
          <a:xfrm>
            <a:off x="464127" y="1249774"/>
            <a:ext cx="1112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Koszty kwalifikowane oraz maksymalny poziom dofinansowania dla poziomu podstawowego </a:t>
            </a:r>
            <a:br>
              <a:rPr lang="pl-PL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1">
                    <a:lumMod val="50000"/>
                  </a:schemeClr>
                </a:solidFill>
              </a:rPr>
              <a:t>i podwyższonego.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DD338E5-4A5A-4458-BBA8-D1D0E90D3803}"/>
              </a:ext>
            </a:extLst>
          </p:cNvPr>
          <p:cNvSpPr txBox="1"/>
          <p:nvPr/>
        </p:nvSpPr>
        <p:spPr>
          <a:xfrm>
            <a:off x="577049" y="1857018"/>
            <a:ext cx="1101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Kolor czcionki dla gmin przygranicznych</a:t>
            </a:r>
          </a:p>
        </p:txBody>
      </p:sp>
    </p:spTree>
    <p:extLst>
      <p:ext uri="{BB962C8B-B14F-4D97-AF65-F5344CB8AC3E}">
        <p14:creationId xmlns:p14="http://schemas.microsoft.com/office/powerpoint/2010/main" val="179571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3269</Words>
  <Application>Microsoft Office PowerPoint</Application>
  <PresentationFormat>Panoramiczny</PresentationFormat>
  <Paragraphs>383</Paragraphs>
  <Slides>37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Calibri </vt:lpstr>
      <vt:lpstr>Calibri  </vt:lpstr>
      <vt:lpstr>Calibri Light</vt:lpstr>
      <vt:lpstr>Motyw pakietu Office</vt:lpstr>
      <vt:lpstr>Poprawa jakości powietrza poprzez wymianę źródeł ciepła w budynkach wielorodzinnych</vt:lpstr>
      <vt:lpstr>Prezentacja programu PowerPoint</vt:lpstr>
      <vt:lpstr>Prezentacja programu PowerPoint</vt:lpstr>
      <vt:lpstr>O co mogą wnioskować indywidualnie właściciele lokali. (cz. 1 i 2)</vt:lpstr>
      <vt:lpstr>O co mogą wnioskować wspólnoty (cz. 3)</vt:lpstr>
      <vt:lpstr>Kto może być Beneficjentem programu?</vt:lpstr>
      <vt:lpstr>Okres kwalifikowania kosztów</vt:lpstr>
      <vt:lpstr>Intensywność i forma dofinansowania, cz. 1) i 2)</vt:lpstr>
      <vt:lpstr>Intensywność i forma dofinansowania, cz. 1) i 2)</vt:lpstr>
      <vt:lpstr>Intensywność i forma dofinansowania, cz. 1) i 2)</vt:lpstr>
      <vt:lpstr>Maksymalny poziom dotacji dla całego przedsięwzięcia, cz. 1) i 2)</vt:lpstr>
      <vt:lpstr>Maksymalny poziom dotacji dla całego przedsięwzięcia, cz. 1) i 2)</vt:lpstr>
      <vt:lpstr>Maksymalny poziom dotacji dla całego przedsięwzięcia, cz. 1) i 2)</vt:lpstr>
      <vt:lpstr>Maksymalny poziom dotacji dla całego przedsięwzięcia, cz. 1) i 2)</vt:lpstr>
      <vt:lpstr>Rodzaje przedsięwzięć, cz. 3) programu, wspólnoty.</vt:lpstr>
      <vt:lpstr>Zakresy przedsięwzięć, cz. 3) programu, wspólnoty.</vt:lpstr>
      <vt:lpstr>Zakresy przedsięwzięć, cz. 3) programu, wspólnoty.</vt:lpstr>
      <vt:lpstr>Zakresy przedsięwzięć, cz. 3) programu, wspólnoty.</vt:lpstr>
      <vt:lpstr>Intensywność i maksymalna kwota dotacji, cz. 3), wspólnoty.</vt:lpstr>
      <vt:lpstr>Intensywność i maksymalna kwota dotacji, cz. 3), wspólnoty.</vt:lpstr>
      <vt:lpstr>Koszty kwalifikowane, cz. 3) programu, wspólnoty.</vt:lpstr>
      <vt:lpstr>Koszty kwalifikowane, cz. 3) programu, wspólnoty.</vt:lpstr>
      <vt:lpstr>Koszty kwalifikowane, cz. 3) programu, wspólnoty.</vt:lpstr>
      <vt:lpstr>Koszty kwalifikowane, cz. 3) programu, wspólnoty.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Maks Maks</dc:creator>
  <cp:lastModifiedBy>Ner Piotr</cp:lastModifiedBy>
  <cp:revision>186</cp:revision>
  <cp:lastPrinted>2021-04-28T10:56:09Z</cp:lastPrinted>
  <dcterms:created xsi:type="dcterms:W3CDTF">2020-04-06T11:12:12Z</dcterms:created>
  <dcterms:modified xsi:type="dcterms:W3CDTF">2022-03-16T18:23:44Z</dcterms:modified>
</cp:coreProperties>
</file>