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Lst>
  <p:notesMasterIdLst>
    <p:notesMasterId r:id="rId53"/>
  </p:notesMasterIdLst>
  <p:handoutMasterIdLst>
    <p:handoutMasterId r:id="rId54"/>
  </p:handoutMasterIdLst>
  <p:sldIdLst>
    <p:sldId id="264" r:id="rId3"/>
    <p:sldId id="914" r:id="rId4"/>
    <p:sldId id="1027" r:id="rId5"/>
    <p:sldId id="1030" r:id="rId6"/>
    <p:sldId id="910" r:id="rId7"/>
    <p:sldId id="1032" r:id="rId8"/>
    <p:sldId id="1038" r:id="rId9"/>
    <p:sldId id="911" r:id="rId10"/>
    <p:sldId id="913" r:id="rId11"/>
    <p:sldId id="886" r:id="rId12"/>
    <p:sldId id="1042" r:id="rId13"/>
    <p:sldId id="917" r:id="rId14"/>
    <p:sldId id="738" r:id="rId15"/>
    <p:sldId id="852" r:id="rId16"/>
    <p:sldId id="1073" r:id="rId17"/>
    <p:sldId id="847" r:id="rId18"/>
    <p:sldId id="853" r:id="rId19"/>
    <p:sldId id="865" r:id="rId20"/>
    <p:sldId id="1063" r:id="rId21"/>
    <p:sldId id="866" r:id="rId22"/>
    <p:sldId id="884" r:id="rId23"/>
    <p:sldId id="863" r:id="rId24"/>
    <p:sldId id="864" r:id="rId25"/>
    <p:sldId id="890" r:id="rId26"/>
    <p:sldId id="1080" r:id="rId27"/>
    <p:sldId id="1039" r:id="rId28"/>
    <p:sldId id="1040" r:id="rId29"/>
    <p:sldId id="1055" r:id="rId30"/>
    <p:sldId id="835" r:id="rId31"/>
    <p:sldId id="1057" r:id="rId32"/>
    <p:sldId id="1045" r:id="rId33"/>
    <p:sldId id="1068" r:id="rId34"/>
    <p:sldId id="1041" r:id="rId35"/>
    <p:sldId id="1047" r:id="rId36"/>
    <p:sldId id="1056" r:id="rId37"/>
    <p:sldId id="1043" r:id="rId38"/>
    <p:sldId id="1074" r:id="rId39"/>
    <p:sldId id="960" r:id="rId40"/>
    <p:sldId id="836" r:id="rId41"/>
    <p:sldId id="1075" r:id="rId42"/>
    <p:sldId id="1076" r:id="rId43"/>
    <p:sldId id="1081" r:id="rId44"/>
    <p:sldId id="1065" r:id="rId45"/>
    <p:sldId id="1069" r:id="rId46"/>
    <p:sldId id="1071" r:id="rId47"/>
    <p:sldId id="1072" r:id="rId48"/>
    <p:sldId id="1066" r:id="rId49"/>
    <p:sldId id="897" r:id="rId50"/>
    <p:sldId id="1046" r:id="rId51"/>
    <p:sldId id="893" r:id="rId52"/>
  </p:sldIdLst>
  <p:sldSz cx="12192000" cy="6858000"/>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r Piot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7074"/>
    <a:srgbClr val="8DB723"/>
    <a:srgbClr val="F2F2F2"/>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20" autoAdjust="0"/>
  </p:normalViewPr>
  <p:slideViewPr>
    <p:cSldViewPr snapToGrid="0">
      <p:cViewPr varScale="1">
        <p:scale>
          <a:sx n="108" d="100"/>
          <a:sy n="108" d="100"/>
        </p:scale>
        <p:origin x="2112"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576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l-PL"/>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71B20B4-97C0-4546-A5EC-3EF5D29ACAFD}" type="datetimeFigureOut">
              <a:rPr lang="pl-PL"/>
              <a:pPr>
                <a:defRPr/>
              </a:pPr>
              <a:t>16.03.2022</a:t>
            </a:fld>
            <a:endParaRPr lang="pl-PL"/>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l-PL"/>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9817700-4B2C-44FE-9F5B-2E60C633AF76}" type="slidenum">
              <a:rPr lang="pl-PL"/>
              <a:pPr>
                <a:defRPr/>
              </a:pPr>
              <a:t>‹#›</a:t>
            </a:fld>
            <a:endParaRPr lang="pl-P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FCA8776-EF31-4E28-BE73-D9DA5AB351BA}" type="datetimeFigureOut">
              <a:rPr lang="pl-PL"/>
              <a:pPr>
                <a:defRPr/>
              </a:pPr>
              <a:t>16.03.2022</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2DAC9A4-DB88-4841-A209-0965CACC1D75}" type="slidenum">
              <a:rPr lang="pl-PL"/>
              <a:pPr>
                <a:defRPr/>
              </a:pPr>
              <a:t>‹#›</a:t>
            </a:fld>
            <a:endParaRPr lang="pl-P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Efektywność Energetyczna: stosunek uzyskanej energii do wkładu energii. Efektywność wykorzystanie energii ma na celu zmniejszenie energii potrzebnej do jej dostarczenia</a:t>
            </a:r>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AC9A4-DB88-4841-A209-0965CACC1D75}"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960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ymbol zastępczy obrazu slajdu 1"/>
          <p:cNvSpPr>
            <a:spLocks noGrp="1" noRot="1" noChangeAspect="1"/>
          </p:cNvSpPr>
          <p:nvPr>
            <p:ph type="sldImg"/>
          </p:nvPr>
        </p:nvSpPr>
        <p:spPr bwMode="auto">
          <a:noFill/>
          <a:ln>
            <a:solidFill>
              <a:srgbClr val="000000"/>
            </a:solidFill>
            <a:miter lim="800000"/>
            <a:headEnd/>
            <a:tailEnd/>
          </a:ln>
        </p:spPr>
      </p:sp>
      <p:sp>
        <p:nvSpPr>
          <p:cNvPr id="48130"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a:p>
        </p:txBody>
      </p:sp>
      <p:sp>
        <p:nvSpPr>
          <p:cNvPr id="48131"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6ADC6A-5398-4C43-AEAE-7D32FE3FDA5B}" type="slidenum">
              <a:rPr lang="pl-PL">
                <a:cs typeface="Arial" charset="0"/>
              </a:rPr>
              <a:pPr fontAlgn="base">
                <a:spcBef>
                  <a:spcPct val="0"/>
                </a:spcBef>
                <a:spcAft>
                  <a:spcPct val="0"/>
                </a:spcAft>
              </a:pPr>
              <a:t>39</a:t>
            </a:fld>
            <a:endParaRPr lang="pl-PL">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ymbol zastępczy obrazu slajdu 1"/>
          <p:cNvSpPr>
            <a:spLocks noGrp="1" noRot="1" noChangeAspect="1"/>
          </p:cNvSpPr>
          <p:nvPr>
            <p:ph type="sldImg"/>
          </p:nvPr>
        </p:nvSpPr>
        <p:spPr bwMode="auto">
          <a:noFill/>
          <a:ln>
            <a:solidFill>
              <a:srgbClr val="000000"/>
            </a:solidFill>
            <a:miter lim="800000"/>
            <a:headEnd/>
            <a:tailEnd/>
          </a:ln>
        </p:spPr>
      </p:sp>
      <p:sp>
        <p:nvSpPr>
          <p:cNvPr id="48130"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a:p>
        </p:txBody>
      </p:sp>
      <p:sp>
        <p:nvSpPr>
          <p:cNvPr id="48131"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76ADC6A-5398-4C43-AEAE-7D32FE3FDA5B}" type="slidenum">
              <a:rPr kumimoji="0" lang="pl-PL"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pl-PL"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1873569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ymbol zastępczy obrazu slajdu 1"/>
          <p:cNvSpPr>
            <a:spLocks noGrp="1" noRot="1" noChangeAspect="1"/>
          </p:cNvSpPr>
          <p:nvPr>
            <p:ph type="sldImg"/>
          </p:nvPr>
        </p:nvSpPr>
        <p:spPr bwMode="auto">
          <a:noFill/>
          <a:ln>
            <a:solidFill>
              <a:srgbClr val="000000"/>
            </a:solidFill>
            <a:miter lim="800000"/>
            <a:headEnd/>
            <a:tailEnd/>
          </a:ln>
        </p:spPr>
      </p:sp>
      <p:sp>
        <p:nvSpPr>
          <p:cNvPr id="48130"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a:p>
        </p:txBody>
      </p:sp>
      <p:sp>
        <p:nvSpPr>
          <p:cNvPr id="48131"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76ADC6A-5398-4C43-AEAE-7D32FE3FDA5B}" type="slidenum">
              <a:rPr kumimoji="0" lang="pl-PL"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pl-PL"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996330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ymbol zastępczy obrazu slajdu 1"/>
          <p:cNvSpPr>
            <a:spLocks noGrp="1" noRot="1" noChangeAspect="1"/>
          </p:cNvSpPr>
          <p:nvPr>
            <p:ph type="sldImg"/>
          </p:nvPr>
        </p:nvSpPr>
        <p:spPr bwMode="auto">
          <a:noFill/>
          <a:ln>
            <a:solidFill>
              <a:srgbClr val="000000"/>
            </a:solidFill>
            <a:miter lim="800000"/>
            <a:headEnd/>
            <a:tailEnd/>
          </a:ln>
        </p:spPr>
      </p:sp>
      <p:sp>
        <p:nvSpPr>
          <p:cNvPr id="48130"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a:p>
        </p:txBody>
      </p:sp>
      <p:sp>
        <p:nvSpPr>
          <p:cNvPr id="48131"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76ADC6A-5398-4C43-AEAE-7D32FE3FDA5B}" type="slidenum">
              <a:rPr kumimoji="0" lang="pl-PL"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pl-PL"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424144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ymbol zastępczy obrazu slajdu 1"/>
          <p:cNvSpPr>
            <a:spLocks noGrp="1" noRot="1" noChangeAspect="1"/>
          </p:cNvSpPr>
          <p:nvPr>
            <p:ph type="sldImg"/>
          </p:nvPr>
        </p:nvSpPr>
        <p:spPr bwMode="auto">
          <a:noFill/>
          <a:ln>
            <a:solidFill>
              <a:srgbClr val="000000"/>
            </a:solidFill>
            <a:miter lim="800000"/>
            <a:headEnd/>
            <a:tailEnd/>
          </a:ln>
        </p:spPr>
      </p:sp>
      <p:sp>
        <p:nvSpPr>
          <p:cNvPr id="48130"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a:p>
        </p:txBody>
      </p:sp>
      <p:sp>
        <p:nvSpPr>
          <p:cNvPr id="48131"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6ADC6A-5398-4C43-AEAE-7D32FE3FDA5B}" type="slidenum">
              <a:rPr lang="pl-PL">
                <a:cs typeface="Arial" charset="0"/>
              </a:rPr>
              <a:pPr fontAlgn="base">
                <a:spcBef>
                  <a:spcPct val="0"/>
                </a:spcBef>
                <a:spcAft>
                  <a:spcPct val="0"/>
                </a:spcAft>
              </a:pPr>
              <a:t>43</a:t>
            </a:fld>
            <a:endParaRPr lang="pl-PL">
              <a:cs typeface="Arial" charset="0"/>
            </a:endParaRPr>
          </a:p>
        </p:txBody>
      </p:sp>
    </p:spTree>
    <p:extLst>
      <p:ext uri="{BB962C8B-B14F-4D97-AF65-F5344CB8AC3E}">
        <p14:creationId xmlns:p14="http://schemas.microsoft.com/office/powerpoint/2010/main" val="3022433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ymbol zastępczy obrazu slajdu 1"/>
          <p:cNvSpPr>
            <a:spLocks noGrp="1" noRot="1" noChangeAspect="1"/>
          </p:cNvSpPr>
          <p:nvPr>
            <p:ph type="sldImg"/>
          </p:nvPr>
        </p:nvSpPr>
        <p:spPr bwMode="auto">
          <a:noFill/>
          <a:ln>
            <a:solidFill>
              <a:srgbClr val="000000"/>
            </a:solidFill>
            <a:miter lim="800000"/>
            <a:headEnd/>
            <a:tailEnd/>
          </a:ln>
        </p:spPr>
      </p:sp>
      <p:sp>
        <p:nvSpPr>
          <p:cNvPr id="48130"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a:p>
        </p:txBody>
      </p:sp>
      <p:sp>
        <p:nvSpPr>
          <p:cNvPr id="48131"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6ADC6A-5398-4C43-AEAE-7D32FE3FDA5B}" type="slidenum">
              <a:rPr lang="pl-PL">
                <a:cs typeface="Arial" charset="0"/>
              </a:rPr>
              <a:pPr fontAlgn="base">
                <a:spcBef>
                  <a:spcPct val="0"/>
                </a:spcBef>
                <a:spcAft>
                  <a:spcPct val="0"/>
                </a:spcAft>
              </a:pPr>
              <a:t>47</a:t>
            </a:fld>
            <a:endParaRPr lang="pl-PL">
              <a:cs typeface="Arial" charset="0"/>
            </a:endParaRPr>
          </a:p>
        </p:txBody>
      </p:sp>
    </p:spTree>
    <p:extLst>
      <p:ext uri="{BB962C8B-B14F-4D97-AF65-F5344CB8AC3E}">
        <p14:creationId xmlns:p14="http://schemas.microsoft.com/office/powerpoint/2010/main" val="3388187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ymbol zastępczy obrazu slajdu 1"/>
          <p:cNvSpPr>
            <a:spLocks noGrp="1" noRot="1" noChangeAspect="1"/>
          </p:cNvSpPr>
          <p:nvPr>
            <p:ph type="sldImg"/>
          </p:nvPr>
        </p:nvSpPr>
        <p:spPr bwMode="auto">
          <a:noFill/>
          <a:ln>
            <a:solidFill>
              <a:srgbClr val="000000"/>
            </a:solidFill>
            <a:miter lim="800000"/>
            <a:headEnd/>
            <a:tailEnd/>
          </a:ln>
        </p:spPr>
      </p:sp>
      <p:sp>
        <p:nvSpPr>
          <p:cNvPr id="52226"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a:p>
        </p:txBody>
      </p:sp>
      <p:sp>
        <p:nvSpPr>
          <p:cNvPr id="52227"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FD03B1-A571-4F65-850D-E708264FDE6D}" type="slidenum">
              <a:rPr kumimoji="0" lang="pl-PL" sz="1200" b="0" i="0" u="none" strike="noStrike" kern="1200" cap="none" spc="0" normalizeH="0" baseline="0" noProof="0">
                <a:ln>
                  <a:noFill/>
                </a:ln>
                <a:solidFill>
                  <a:prstClr val="black"/>
                </a:solidFill>
                <a:effectLst/>
                <a:uLnTx/>
                <a:uFillTx/>
                <a:latin typeface="Calibri" panose="020F050202020403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ymbol zastępczy obrazu slajdu 1"/>
          <p:cNvSpPr>
            <a:spLocks noGrp="1" noRot="1" noChangeAspect="1"/>
          </p:cNvSpPr>
          <p:nvPr>
            <p:ph type="sldImg"/>
          </p:nvPr>
        </p:nvSpPr>
        <p:spPr bwMode="auto">
          <a:noFill/>
          <a:ln>
            <a:solidFill>
              <a:srgbClr val="000000"/>
            </a:solidFill>
            <a:miter lim="800000"/>
            <a:headEnd/>
            <a:tailEnd/>
          </a:ln>
        </p:spPr>
      </p:sp>
      <p:sp>
        <p:nvSpPr>
          <p:cNvPr id="54274"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a:p>
        </p:txBody>
      </p:sp>
      <p:sp>
        <p:nvSpPr>
          <p:cNvPr id="54275"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6AC97A-595A-4AF8-A049-C7482C7A5D64}" type="slidenum">
              <a:rPr kumimoji="0" lang="pl-PL" sz="1200" b="0" i="0" u="none" strike="noStrike" kern="1200" cap="none" spc="0" normalizeH="0" baseline="0" noProof="0">
                <a:ln>
                  <a:noFill/>
                </a:ln>
                <a:solidFill>
                  <a:prstClr val="black"/>
                </a:solidFill>
                <a:effectLst/>
                <a:uLnTx/>
                <a:uFillTx/>
                <a:latin typeface="Calibri" panose="020F050202020403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ymbol zastępczy obrazu slajdu 1"/>
          <p:cNvSpPr>
            <a:spLocks noGrp="1" noRot="1" noChangeAspect="1"/>
          </p:cNvSpPr>
          <p:nvPr>
            <p:ph type="sldImg"/>
          </p:nvPr>
        </p:nvSpPr>
        <p:spPr bwMode="auto">
          <a:noFill/>
          <a:ln>
            <a:solidFill>
              <a:srgbClr val="000000"/>
            </a:solidFill>
            <a:miter lim="800000"/>
            <a:headEnd/>
            <a:tailEnd/>
          </a:ln>
        </p:spPr>
      </p:sp>
      <p:sp>
        <p:nvSpPr>
          <p:cNvPr id="56322"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a:p>
        </p:txBody>
      </p:sp>
      <p:sp>
        <p:nvSpPr>
          <p:cNvPr id="56323"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6B0B2CC-AB1A-4570-A1D1-9783FCC3374E}" type="slidenum">
              <a:rPr kumimoji="0" lang="pl-PL" sz="1200" b="0" i="0" u="none" strike="noStrike" kern="1200" cap="none" spc="0" normalizeH="0" baseline="0" noProof="0">
                <a:ln>
                  <a:noFill/>
                </a:ln>
                <a:solidFill>
                  <a:prstClr val="black"/>
                </a:solidFill>
                <a:effectLst/>
                <a:uLnTx/>
                <a:uFillTx/>
                <a:latin typeface="Calibri" panose="020F050202020403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ymbol zastępczy obrazu slajdu 1"/>
          <p:cNvSpPr>
            <a:spLocks noGrp="1" noRot="1" noChangeAspect="1"/>
          </p:cNvSpPr>
          <p:nvPr>
            <p:ph type="sldImg"/>
          </p:nvPr>
        </p:nvSpPr>
        <p:spPr bwMode="auto">
          <a:noFill/>
          <a:ln>
            <a:solidFill>
              <a:srgbClr val="000000"/>
            </a:solidFill>
            <a:miter lim="800000"/>
            <a:headEnd/>
            <a:tailEnd/>
          </a:ln>
        </p:spPr>
      </p:sp>
      <p:sp>
        <p:nvSpPr>
          <p:cNvPr id="34818"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a:p>
        </p:txBody>
      </p:sp>
      <p:sp>
        <p:nvSpPr>
          <p:cNvPr id="34819"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F18418-24E9-4ACF-9C76-119031C360AF}" type="slidenum">
              <a:rPr lang="pl-PL">
                <a:cs typeface="Arial" charset="0"/>
              </a:rPr>
              <a:pPr fontAlgn="base">
                <a:spcBef>
                  <a:spcPct val="0"/>
                </a:spcBef>
                <a:spcAft>
                  <a:spcPct val="0"/>
                </a:spcAft>
              </a:pPr>
              <a:t>21</a:t>
            </a:fld>
            <a:endParaRPr lang="pl-P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ymbol zastępczy obrazu slajdu 1"/>
          <p:cNvSpPr>
            <a:spLocks noGrp="1" noRot="1" noChangeAspect="1"/>
          </p:cNvSpPr>
          <p:nvPr>
            <p:ph type="sldImg"/>
          </p:nvPr>
        </p:nvSpPr>
        <p:spPr bwMode="auto">
          <a:noFill/>
          <a:ln>
            <a:solidFill>
              <a:srgbClr val="000000"/>
            </a:solidFill>
            <a:miter lim="800000"/>
            <a:headEnd/>
            <a:tailEnd/>
          </a:ln>
        </p:spPr>
      </p:sp>
      <p:sp>
        <p:nvSpPr>
          <p:cNvPr id="36866"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a:p>
        </p:txBody>
      </p:sp>
      <p:sp>
        <p:nvSpPr>
          <p:cNvPr id="36867"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3F5D58-562F-4814-BE12-00482F4F2E3F}" type="slidenum">
              <a:rPr lang="pl-PL">
                <a:cs typeface="Arial" charset="0"/>
              </a:rPr>
              <a:pPr fontAlgn="base">
                <a:spcBef>
                  <a:spcPct val="0"/>
                </a:spcBef>
                <a:spcAft>
                  <a:spcPct val="0"/>
                </a:spcAft>
              </a:pPr>
              <a:t>22</a:t>
            </a:fld>
            <a:endParaRPr lang="pl-PL">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ymbol zastępczy obrazu slajdu 1"/>
          <p:cNvSpPr>
            <a:spLocks noGrp="1" noRot="1" noChangeAspect="1"/>
          </p:cNvSpPr>
          <p:nvPr>
            <p:ph type="sldImg"/>
          </p:nvPr>
        </p:nvSpPr>
        <p:spPr bwMode="auto">
          <a:noFill/>
          <a:ln>
            <a:solidFill>
              <a:srgbClr val="000000"/>
            </a:solidFill>
            <a:miter lim="800000"/>
            <a:headEnd/>
            <a:tailEnd/>
          </a:ln>
        </p:spPr>
      </p:sp>
      <p:sp>
        <p:nvSpPr>
          <p:cNvPr id="38914"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a:p>
        </p:txBody>
      </p:sp>
      <p:sp>
        <p:nvSpPr>
          <p:cNvPr id="38915"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3E0491-5C22-4DB3-888F-AADB2858568A}" type="slidenum">
              <a:rPr lang="pl-PL">
                <a:cs typeface="Arial" charset="0"/>
              </a:rPr>
              <a:pPr fontAlgn="base">
                <a:spcBef>
                  <a:spcPct val="0"/>
                </a:spcBef>
                <a:spcAft>
                  <a:spcPct val="0"/>
                </a:spcAft>
              </a:pPr>
              <a:t>23</a:t>
            </a:fld>
            <a:endParaRPr lang="pl-PL">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ymbol zastępczy obrazu slajdu 1"/>
          <p:cNvSpPr>
            <a:spLocks noGrp="1" noRot="1" noChangeAspect="1"/>
          </p:cNvSpPr>
          <p:nvPr>
            <p:ph type="sldImg"/>
          </p:nvPr>
        </p:nvSpPr>
        <p:spPr bwMode="auto">
          <a:noFill/>
          <a:ln>
            <a:solidFill>
              <a:srgbClr val="000000"/>
            </a:solidFill>
            <a:miter lim="800000"/>
            <a:headEnd/>
            <a:tailEnd/>
          </a:ln>
        </p:spPr>
      </p:sp>
      <p:sp>
        <p:nvSpPr>
          <p:cNvPr id="40962"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a:p>
        </p:txBody>
      </p:sp>
      <p:sp>
        <p:nvSpPr>
          <p:cNvPr id="40963"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46B044-61A2-4AA0-9831-8CA247E5F580}" type="slidenum">
              <a:rPr lang="pl-PL">
                <a:cs typeface="Arial" charset="0"/>
              </a:rPr>
              <a:pPr fontAlgn="base">
                <a:spcBef>
                  <a:spcPct val="0"/>
                </a:spcBef>
                <a:spcAft>
                  <a:spcPct val="0"/>
                </a:spcAft>
              </a:pPr>
              <a:t>29</a:t>
            </a:fld>
            <a:endParaRPr lang="pl-PL">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ymbol zastępczy obrazu slajdu 1"/>
          <p:cNvSpPr>
            <a:spLocks noGrp="1" noRot="1" noChangeAspect="1"/>
          </p:cNvSpPr>
          <p:nvPr>
            <p:ph type="sldImg"/>
          </p:nvPr>
        </p:nvSpPr>
        <p:spPr bwMode="auto">
          <a:noFill/>
          <a:ln>
            <a:solidFill>
              <a:srgbClr val="000000"/>
            </a:solidFill>
            <a:miter lim="800000"/>
            <a:headEnd/>
            <a:tailEnd/>
          </a:ln>
        </p:spPr>
      </p:sp>
      <p:sp>
        <p:nvSpPr>
          <p:cNvPr id="40962"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dirty="0"/>
          </a:p>
        </p:txBody>
      </p:sp>
      <p:sp>
        <p:nvSpPr>
          <p:cNvPr id="40963"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046B044-61A2-4AA0-9831-8CA247E5F580}" type="slidenum">
              <a:rPr kumimoji="0" lang="pl-PL"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pl-PL"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1556044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0.sv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11.sv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0.svg"/><Relationship Id="rId5" Type="http://schemas.openxmlformats.org/officeDocument/2006/relationships/image" Target="../media/image9.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pic>
        <p:nvPicPr>
          <p:cNvPr id="4" name="Obraz 13"/>
          <p:cNvPicPr>
            <a:picLocks noChangeAspect="1"/>
          </p:cNvPicPr>
          <p:nvPr userDrawn="1"/>
        </p:nvPicPr>
        <p:blipFill>
          <a:blip r:embed="rId2"/>
          <a:srcRect/>
          <a:stretch>
            <a:fillRect/>
          </a:stretch>
        </p:blipFill>
        <p:spPr bwMode="auto">
          <a:xfrm>
            <a:off x="-1588" y="-6350"/>
            <a:ext cx="12192001" cy="4921250"/>
          </a:xfrm>
          <a:prstGeom prst="rect">
            <a:avLst/>
          </a:prstGeom>
          <a:noFill/>
          <a:ln w="9525">
            <a:noFill/>
            <a:miter lim="800000"/>
            <a:headEnd/>
            <a:tailEnd/>
          </a:ln>
        </p:spPr>
      </p:pic>
      <p:pic>
        <p:nvPicPr>
          <p:cNvPr id="5" name="Obraz 15"/>
          <p:cNvPicPr>
            <a:picLocks noChangeAspect="1"/>
          </p:cNvPicPr>
          <p:nvPr userDrawn="1"/>
        </p:nvPicPr>
        <p:blipFill>
          <a:blip r:embed="rId3"/>
          <a:srcRect/>
          <a:stretch>
            <a:fillRect/>
          </a:stretch>
        </p:blipFill>
        <p:spPr bwMode="auto">
          <a:xfrm>
            <a:off x="6927850" y="692150"/>
            <a:ext cx="3879850" cy="4222750"/>
          </a:xfrm>
          <a:prstGeom prst="rect">
            <a:avLst/>
          </a:prstGeom>
          <a:noFill/>
          <a:ln w="9525">
            <a:noFill/>
            <a:miter lim="800000"/>
            <a:headEnd/>
            <a:tailEnd/>
          </a:ln>
        </p:spPr>
      </p:pic>
      <p:sp>
        <p:nvSpPr>
          <p:cNvPr id="6" name="Prostokąt 9"/>
          <p:cNvSpPr/>
          <p:nvPr userDrawn="1"/>
        </p:nvSpPr>
        <p:spPr>
          <a:xfrm>
            <a:off x="-1588" y="-3175"/>
            <a:ext cx="12193588" cy="491490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cxnSp>
        <p:nvCxnSpPr>
          <p:cNvPr id="7" name="Łącznik prosty 7"/>
          <p:cNvCxnSpPr>
            <a:cxnSpLocks/>
          </p:cNvCxnSpPr>
          <p:nvPr userDrawn="1"/>
        </p:nvCxnSpPr>
        <p:spPr>
          <a:xfrm>
            <a:off x="347663" y="0"/>
            <a:ext cx="0" cy="965200"/>
          </a:xfrm>
          <a:prstGeom prst="line">
            <a:avLst/>
          </a:prstGeom>
          <a:ln w="158750" cap="rnd">
            <a:solidFill>
              <a:srgbClr val="8DB723"/>
            </a:solidFill>
          </a:ln>
        </p:spPr>
        <p:style>
          <a:lnRef idx="1">
            <a:schemeClr val="accent1"/>
          </a:lnRef>
          <a:fillRef idx="0">
            <a:schemeClr val="accent1"/>
          </a:fillRef>
          <a:effectRef idx="0">
            <a:schemeClr val="accent1"/>
          </a:effectRef>
          <a:fontRef idx="minor">
            <a:schemeClr val="tx1"/>
          </a:fontRef>
        </p:style>
      </p:cxnSp>
      <p:sp>
        <p:nvSpPr>
          <p:cNvPr id="8" name="pole tekstowe 11"/>
          <p:cNvSpPr txBox="1"/>
          <p:nvPr userDrawn="1"/>
        </p:nvSpPr>
        <p:spPr>
          <a:xfrm>
            <a:off x="593725" y="188913"/>
            <a:ext cx="3352800" cy="830262"/>
          </a:xfrm>
          <a:prstGeom prst="rect">
            <a:avLst/>
          </a:prstGeom>
          <a:noFill/>
        </p:spPr>
        <p:txBody>
          <a:bodyPr>
            <a:spAutoFit/>
          </a:bodyPr>
          <a:lstStyle/>
          <a:p>
            <a:pPr fontAlgn="auto">
              <a:spcBef>
                <a:spcPts val="0"/>
              </a:spcBef>
              <a:spcAft>
                <a:spcPts val="0"/>
              </a:spcAft>
              <a:defRPr/>
            </a:pPr>
            <a:r>
              <a:rPr lang="pl-PL" sz="2400" spc="-150" dirty="0">
                <a:solidFill>
                  <a:srgbClr val="8DB723"/>
                </a:solidFill>
                <a:latin typeface="Arial Black" panose="020B0A04020102020204" pitchFamily="34" charset="0"/>
                <a:cs typeface="+mn-cs"/>
              </a:rPr>
              <a:t>Zainwestujmy razem</a:t>
            </a:r>
          </a:p>
          <a:p>
            <a:pPr fontAlgn="auto">
              <a:spcBef>
                <a:spcPts val="0"/>
              </a:spcBef>
              <a:spcAft>
                <a:spcPts val="0"/>
              </a:spcAft>
              <a:defRPr/>
            </a:pPr>
            <a:r>
              <a:rPr lang="pl-PL" sz="2400" spc="-150" dirty="0">
                <a:solidFill>
                  <a:srgbClr val="8DB723"/>
                </a:solidFill>
                <a:latin typeface="Arial Black" panose="020B0A04020102020204" pitchFamily="34" charset="0"/>
                <a:cs typeface="+mn-cs"/>
              </a:rPr>
              <a:t>w środowisko</a:t>
            </a:r>
          </a:p>
        </p:txBody>
      </p:sp>
      <p:pic>
        <p:nvPicPr>
          <p:cNvPr id="9" name="Grafika 8"/>
          <p:cNvPicPr>
            <a:picLocks noChangeAspect="1"/>
          </p:cNvPicPr>
          <p:nvPr userDrawn="1"/>
        </p:nvPicPr>
        <p:blipFill>
          <a:blip r:embed="rId4"/>
          <a:srcRect/>
          <a:stretch>
            <a:fillRect/>
          </a:stretch>
        </p:blipFill>
        <p:spPr bwMode="auto">
          <a:xfrm>
            <a:off x="10345738" y="246063"/>
            <a:ext cx="1463675" cy="638175"/>
          </a:xfrm>
          <a:prstGeom prst="rect">
            <a:avLst/>
          </a:prstGeom>
          <a:noFill/>
          <a:ln w="9525">
            <a:noFill/>
            <a:miter lim="800000"/>
            <a:headEnd/>
            <a:tailEnd/>
          </a:ln>
        </p:spPr>
      </p:pic>
      <p:sp>
        <p:nvSpPr>
          <p:cNvPr id="10" name="Prostokąt 10"/>
          <p:cNvSpPr/>
          <p:nvPr userDrawn="1"/>
        </p:nvSpPr>
        <p:spPr>
          <a:xfrm>
            <a:off x="0" y="4438650"/>
            <a:ext cx="12192000" cy="476250"/>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1" name="Prostokąt 17"/>
          <p:cNvSpPr/>
          <p:nvPr userDrawn="1"/>
        </p:nvSpPr>
        <p:spPr>
          <a:xfrm>
            <a:off x="0" y="3748088"/>
            <a:ext cx="12192000" cy="690562"/>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2" name="Tytuł 1"/>
          <p:cNvSpPr txBox="1">
            <a:spLocks/>
          </p:cNvSpPr>
          <p:nvPr userDrawn="1"/>
        </p:nvSpPr>
        <p:spPr>
          <a:xfrm>
            <a:off x="0" y="4962525"/>
            <a:ext cx="12192000" cy="474663"/>
          </a:xfrm>
          <a:prstGeom prst="rect">
            <a:avLst/>
          </a:prstGeom>
        </p:spPr>
        <p:txBody>
          <a:bodyPr anchor="ctr">
            <a:normAutofit/>
          </a:bodyPr>
          <a:lstStyle>
            <a:lvl1pPr algn="ctr" defTabSz="914400" rtl="0" eaLnBrk="1" latinLnBrk="0" hangingPunct="1">
              <a:lnSpc>
                <a:spcPct val="90000"/>
              </a:lnSpc>
              <a:spcBef>
                <a:spcPct val="0"/>
              </a:spcBef>
              <a:buNone/>
              <a:defRPr sz="1600" kern="1200">
                <a:solidFill>
                  <a:srgbClr val="6A7074"/>
                </a:solidFill>
                <a:latin typeface="Calibri  "/>
                <a:ea typeface="Roboto Medium" panose="02000000000000000000" pitchFamily="2" charset="0"/>
                <a:cs typeface="Arial" panose="020B0604020202020204" pitchFamily="34" charset="0"/>
              </a:defRPr>
            </a:lvl1pPr>
          </a:lstStyle>
          <a:p>
            <a:pPr fontAlgn="auto">
              <a:spcAft>
                <a:spcPts val="0"/>
              </a:spcAft>
              <a:defRPr/>
            </a:pPr>
            <a:r>
              <a:rPr lang="pl-PL" sz="2200" dirty="0">
                <a:solidFill>
                  <a:srgbClr val="00B050"/>
                </a:solidFill>
              </a:rPr>
              <a:t>Wojewódzki Fundusz Ochrony Środowiska i Gospodarki Wodnej we Wrocławiu</a:t>
            </a:r>
          </a:p>
        </p:txBody>
      </p:sp>
      <p:pic>
        <p:nvPicPr>
          <p:cNvPr id="13" name="Obraz 25"/>
          <p:cNvPicPr>
            <a:picLocks noChangeAspect="1"/>
          </p:cNvPicPr>
          <p:nvPr userDrawn="1"/>
        </p:nvPicPr>
        <p:blipFill>
          <a:blip r:embed="rId5"/>
          <a:srcRect/>
          <a:stretch>
            <a:fillRect/>
          </a:stretch>
        </p:blipFill>
        <p:spPr bwMode="auto">
          <a:xfrm>
            <a:off x="1473200" y="5900738"/>
            <a:ext cx="9042400" cy="530225"/>
          </a:xfrm>
          <a:prstGeom prst="rect">
            <a:avLst/>
          </a:prstGeom>
          <a:noFill/>
          <a:ln w="9525">
            <a:noFill/>
            <a:miter lim="800000"/>
            <a:headEnd/>
            <a:tailEnd/>
          </a:ln>
        </p:spPr>
      </p:pic>
      <p:sp>
        <p:nvSpPr>
          <p:cNvPr id="3" name="Podtytuł 2"/>
          <p:cNvSpPr>
            <a:spLocks noGrp="1"/>
          </p:cNvSpPr>
          <p:nvPr>
            <p:ph type="subTitle" idx="1"/>
          </p:nvPr>
        </p:nvSpPr>
        <p:spPr>
          <a:xfrm>
            <a:off x="6301955" y="4488255"/>
            <a:ext cx="5756662" cy="404741"/>
          </a:xfrm>
        </p:spPr>
        <p:txBody>
          <a:bodyPr>
            <a:noAutofit/>
          </a:bodyPr>
          <a:lstStyle>
            <a:lvl1pPr marL="0" indent="0" algn="r">
              <a:spcBef>
                <a:spcPts val="600"/>
              </a:spcBef>
              <a:buNone/>
              <a:defRPr sz="2400">
                <a:solidFill>
                  <a:schemeClr val="bg2">
                    <a:lumMod val="25000"/>
                  </a:schemeClr>
                </a:solidFill>
                <a:latin typeface="Calibri  "/>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2" name="Tytuł 1"/>
          <p:cNvSpPr>
            <a:spLocks noGrp="1"/>
          </p:cNvSpPr>
          <p:nvPr>
            <p:ph type="ctrTitle"/>
          </p:nvPr>
        </p:nvSpPr>
        <p:spPr>
          <a:xfrm>
            <a:off x="2164153" y="3791832"/>
            <a:ext cx="9894013" cy="659766"/>
          </a:xfrm>
        </p:spPr>
        <p:txBody>
          <a:bodyPr>
            <a:normAutofit/>
          </a:bodyPr>
          <a:lstStyle>
            <a:lvl1pPr algn="r">
              <a:defRPr sz="3200">
                <a:solidFill>
                  <a:schemeClr val="accent5">
                    <a:lumMod val="50000"/>
                  </a:schemeClr>
                </a:solidFill>
                <a:latin typeface="Calibri  "/>
                <a:ea typeface="Roboto Medium" panose="02000000000000000000" pitchFamily="2" charset="0"/>
                <a:cs typeface="Arial" panose="020B0604020202020204" pitchFamily="34" charset="0"/>
              </a:defRPr>
            </a:lvl1pPr>
          </a:lstStyle>
          <a:p>
            <a:r>
              <a:rPr lang="pl-PL" dirty="0"/>
              <a:t>Kliknij, aby edytować styl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4" name="Prostokąt 10"/>
          <p:cNvSpPr/>
          <p:nvPr userDrawn="1"/>
        </p:nvSpPr>
        <p:spPr>
          <a:xfrm>
            <a:off x="-1588" y="952500"/>
            <a:ext cx="12192001" cy="497681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 name="Prostokąt 7"/>
          <p:cNvSpPr/>
          <p:nvPr userDrawn="1"/>
        </p:nvSpPr>
        <p:spPr>
          <a:xfrm>
            <a:off x="0" y="6770688"/>
            <a:ext cx="12192000" cy="87312"/>
          </a:xfrm>
          <a:prstGeom prst="rect">
            <a:avLst/>
          </a:prstGeom>
          <a:solidFill>
            <a:srgbClr val="8DB7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6" name="Prostokąt 8"/>
          <p:cNvSpPr/>
          <p:nvPr userDrawn="1"/>
        </p:nvSpPr>
        <p:spPr>
          <a:xfrm>
            <a:off x="3762375" y="0"/>
            <a:ext cx="4679950" cy="87313"/>
          </a:xfrm>
          <a:prstGeom prst="rect">
            <a:avLst/>
          </a:prstGeom>
          <a:solidFill>
            <a:srgbClr val="8DB7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 name="Grafika 9"/>
          <p:cNvPicPr>
            <a:picLocks noChangeAspect="1"/>
          </p:cNvPicPr>
          <p:nvPr userDrawn="1"/>
        </p:nvPicPr>
        <p:blipFill>
          <a:blip r:embed="rId2"/>
          <a:srcRect/>
          <a:stretch>
            <a:fillRect/>
          </a:stretch>
        </p:blipFill>
        <p:spPr bwMode="auto">
          <a:xfrm>
            <a:off x="10691813" y="192088"/>
            <a:ext cx="1211262" cy="528637"/>
          </a:xfrm>
          <a:prstGeom prst="rect">
            <a:avLst/>
          </a:prstGeom>
          <a:noFill/>
          <a:ln w="9525">
            <a:noFill/>
            <a:miter lim="800000"/>
            <a:headEnd/>
            <a:tailEnd/>
          </a:ln>
        </p:spPr>
      </p:pic>
      <p:pic>
        <p:nvPicPr>
          <p:cNvPr id="8" name="Obraz 11"/>
          <p:cNvPicPr>
            <a:picLocks noChangeAspect="1"/>
          </p:cNvPicPr>
          <p:nvPr userDrawn="1"/>
        </p:nvPicPr>
        <p:blipFill>
          <a:blip r:embed="rId3"/>
          <a:srcRect b="14998"/>
          <a:stretch>
            <a:fillRect/>
          </a:stretch>
        </p:blipFill>
        <p:spPr bwMode="auto">
          <a:xfrm>
            <a:off x="8847138" y="1490663"/>
            <a:ext cx="3203575" cy="4438650"/>
          </a:xfrm>
          <a:prstGeom prst="rect">
            <a:avLst/>
          </a:prstGeom>
          <a:noFill/>
          <a:ln w="9525">
            <a:noFill/>
            <a:miter lim="800000"/>
            <a:headEnd/>
            <a:tailEnd/>
          </a:ln>
        </p:spPr>
      </p:pic>
      <p:pic>
        <p:nvPicPr>
          <p:cNvPr id="9" name="Grafika 12"/>
          <p:cNvPicPr>
            <a:picLocks noChangeAspect="1"/>
          </p:cNvPicPr>
          <p:nvPr userDrawn="1"/>
        </p:nvPicPr>
        <p:blipFill>
          <a:blip r:embed="rId4"/>
          <a:srcRect/>
          <a:stretch>
            <a:fillRect/>
          </a:stretch>
        </p:blipFill>
        <p:spPr bwMode="auto">
          <a:xfrm>
            <a:off x="1071563" y="6015038"/>
            <a:ext cx="9620250" cy="528637"/>
          </a:xfrm>
          <a:prstGeom prst="rect">
            <a:avLst/>
          </a:prstGeom>
          <a:noFill/>
          <a:ln w="9525">
            <a:noFill/>
            <a:miter lim="800000"/>
            <a:headEnd/>
            <a:tailEnd/>
          </a:ln>
        </p:spPr>
      </p:pic>
      <p:sp>
        <p:nvSpPr>
          <p:cNvPr id="2" name="Tytuł 1"/>
          <p:cNvSpPr>
            <a:spLocks noGrp="1"/>
          </p:cNvSpPr>
          <p:nvPr>
            <p:ph type="title"/>
          </p:nvPr>
        </p:nvSpPr>
        <p:spPr>
          <a:xfrm>
            <a:off x="838200" y="313756"/>
            <a:ext cx="10515600" cy="487630"/>
          </a:xfrm>
        </p:spPr>
        <p:txBody>
          <a:bodyPr>
            <a:normAutofit/>
          </a:bodyPr>
          <a:lstStyle>
            <a:lvl1pPr algn="ctr">
              <a:defRPr sz="3000" b="1">
                <a:solidFill>
                  <a:srgbClr val="6A7074"/>
                </a:solidFill>
                <a:latin typeface="Calibri "/>
              </a:defRPr>
            </a:lvl1pPr>
          </a:lstStyle>
          <a:p>
            <a:r>
              <a:rPr lang="pl-PL" dirty="0"/>
              <a:t>Kliknij, aby edytować styl</a:t>
            </a:r>
          </a:p>
        </p:txBody>
      </p:sp>
      <p:sp>
        <p:nvSpPr>
          <p:cNvPr id="3" name="Symbol zastępczy zawartości 2"/>
          <p:cNvSpPr>
            <a:spLocks noGrp="1"/>
          </p:cNvSpPr>
          <p:nvPr>
            <p:ph idx="1"/>
          </p:nvPr>
        </p:nvSpPr>
        <p:spPr>
          <a:xfrm>
            <a:off x="595900" y="1825625"/>
            <a:ext cx="7845939" cy="3763517"/>
          </a:xfrm>
        </p:spPr>
        <p:txBody>
          <a:bodyPr>
            <a:normAutofit/>
          </a:bodyPr>
          <a:lstStyle>
            <a:lvl1pPr marL="0" indent="0">
              <a:buNone/>
              <a:defRPr sz="1600">
                <a:solidFill>
                  <a:srgbClr val="6A7074"/>
                </a:solidFill>
              </a:defRPr>
            </a:lvl1pPr>
            <a:lvl2pPr marL="457200" indent="0">
              <a:buNone/>
              <a:defRPr sz="1400">
                <a:solidFill>
                  <a:srgbClr val="6A7074"/>
                </a:solidFill>
              </a:defRPr>
            </a:lvl2pPr>
            <a:lvl3pPr marL="914400" indent="0">
              <a:buNone/>
              <a:defRPr sz="1200">
                <a:solidFill>
                  <a:srgbClr val="6A7074"/>
                </a:solidFill>
              </a:defRPr>
            </a:lvl3pPr>
            <a:lvl4pPr marL="1371600" indent="0">
              <a:buNone/>
              <a:defRPr sz="1100">
                <a:solidFill>
                  <a:srgbClr val="6A7074"/>
                </a:solidFill>
              </a:defRPr>
            </a:lvl4pPr>
            <a:lvl5pPr marL="1828800" indent="0">
              <a:buNone/>
              <a:defRPr sz="1100">
                <a:solidFill>
                  <a:srgbClr val="6A7074"/>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ytuł i zawartość">
    <p:spTree>
      <p:nvGrpSpPr>
        <p:cNvPr id="1" name=""/>
        <p:cNvGrpSpPr/>
        <p:nvPr/>
      </p:nvGrpSpPr>
      <p:grpSpPr>
        <a:xfrm>
          <a:off x="0" y="0"/>
          <a:ext cx="0" cy="0"/>
          <a:chOff x="0" y="0"/>
          <a:chExt cx="0" cy="0"/>
        </a:xfrm>
      </p:grpSpPr>
      <p:sp>
        <p:nvSpPr>
          <p:cNvPr id="4" name="Prostokąt 10"/>
          <p:cNvSpPr/>
          <p:nvPr userDrawn="1"/>
        </p:nvSpPr>
        <p:spPr>
          <a:xfrm>
            <a:off x="-1588" y="952500"/>
            <a:ext cx="12192001" cy="497681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 name="Prostokąt 7"/>
          <p:cNvSpPr/>
          <p:nvPr userDrawn="1"/>
        </p:nvSpPr>
        <p:spPr>
          <a:xfrm>
            <a:off x="0" y="6770688"/>
            <a:ext cx="12192000" cy="87312"/>
          </a:xfrm>
          <a:prstGeom prst="rect">
            <a:avLst/>
          </a:prstGeom>
          <a:solidFill>
            <a:srgbClr val="8DB7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6" name="Prostokąt 8"/>
          <p:cNvSpPr/>
          <p:nvPr userDrawn="1"/>
        </p:nvSpPr>
        <p:spPr>
          <a:xfrm>
            <a:off x="3762375" y="0"/>
            <a:ext cx="4679950" cy="87313"/>
          </a:xfrm>
          <a:prstGeom prst="rect">
            <a:avLst/>
          </a:prstGeom>
          <a:solidFill>
            <a:srgbClr val="8DB7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 name="Grafika 9"/>
          <p:cNvPicPr>
            <a:picLocks noChangeAspect="1"/>
          </p:cNvPicPr>
          <p:nvPr userDrawn="1"/>
        </p:nvPicPr>
        <p:blipFill>
          <a:blip r:embed="rId2"/>
          <a:srcRect/>
          <a:stretch>
            <a:fillRect/>
          </a:stretch>
        </p:blipFill>
        <p:spPr bwMode="auto">
          <a:xfrm>
            <a:off x="10691813" y="192088"/>
            <a:ext cx="1211262" cy="528637"/>
          </a:xfrm>
          <a:prstGeom prst="rect">
            <a:avLst/>
          </a:prstGeom>
          <a:noFill/>
          <a:ln w="9525">
            <a:noFill/>
            <a:miter lim="800000"/>
            <a:headEnd/>
            <a:tailEnd/>
          </a:ln>
        </p:spPr>
      </p:pic>
      <p:pic>
        <p:nvPicPr>
          <p:cNvPr id="8" name="Grafika 13"/>
          <p:cNvPicPr>
            <a:picLocks noChangeAspect="1"/>
          </p:cNvPicPr>
          <p:nvPr userDrawn="1"/>
        </p:nvPicPr>
        <p:blipFill>
          <a:blip r:embed="rId3"/>
          <a:srcRect/>
          <a:stretch>
            <a:fillRect/>
          </a:stretch>
        </p:blipFill>
        <p:spPr bwMode="auto">
          <a:xfrm>
            <a:off x="1025525" y="6011863"/>
            <a:ext cx="9666288" cy="528637"/>
          </a:xfrm>
          <a:prstGeom prst="rect">
            <a:avLst/>
          </a:prstGeom>
          <a:noFill/>
          <a:ln w="9525">
            <a:noFill/>
            <a:miter lim="800000"/>
            <a:headEnd/>
            <a:tailEnd/>
          </a:ln>
        </p:spPr>
      </p:pic>
      <p:sp>
        <p:nvSpPr>
          <p:cNvPr id="2" name="Tytuł 1"/>
          <p:cNvSpPr>
            <a:spLocks noGrp="1"/>
          </p:cNvSpPr>
          <p:nvPr>
            <p:ph type="title"/>
          </p:nvPr>
        </p:nvSpPr>
        <p:spPr>
          <a:xfrm>
            <a:off x="838200" y="313756"/>
            <a:ext cx="10515600" cy="487630"/>
          </a:xfrm>
        </p:spPr>
        <p:txBody>
          <a:bodyPr>
            <a:normAutofit/>
          </a:bodyPr>
          <a:lstStyle>
            <a:lvl1pPr algn="ctr">
              <a:defRPr sz="3000" b="1">
                <a:solidFill>
                  <a:srgbClr val="6A7074"/>
                </a:solidFill>
                <a:latin typeface="Calibri "/>
              </a:defRPr>
            </a:lvl1pPr>
          </a:lstStyle>
          <a:p>
            <a:r>
              <a:rPr lang="pl-PL" dirty="0"/>
              <a:t>Kliknij, aby edytować styl</a:t>
            </a:r>
          </a:p>
        </p:txBody>
      </p:sp>
      <p:sp>
        <p:nvSpPr>
          <p:cNvPr id="3" name="Symbol zastępczy zawartości 2"/>
          <p:cNvSpPr>
            <a:spLocks noGrp="1"/>
          </p:cNvSpPr>
          <p:nvPr>
            <p:ph idx="1"/>
          </p:nvPr>
        </p:nvSpPr>
        <p:spPr>
          <a:xfrm>
            <a:off x="595901" y="1825625"/>
            <a:ext cx="11075399" cy="3763517"/>
          </a:xfrm>
        </p:spPr>
        <p:txBody>
          <a:bodyPr>
            <a:normAutofit/>
          </a:bodyPr>
          <a:lstStyle>
            <a:lvl1pPr marL="0" indent="0">
              <a:buNone/>
              <a:defRPr sz="1600">
                <a:solidFill>
                  <a:srgbClr val="6A7074"/>
                </a:solidFill>
              </a:defRPr>
            </a:lvl1pPr>
            <a:lvl2pPr marL="457200" indent="0">
              <a:buNone/>
              <a:defRPr sz="1400">
                <a:solidFill>
                  <a:srgbClr val="6A7074"/>
                </a:solidFill>
              </a:defRPr>
            </a:lvl2pPr>
            <a:lvl3pPr marL="914400" indent="0">
              <a:buNone/>
              <a:defRPr sz="1200">
                <a:solidFill>
                  <a:srgbClr val="6A7074"/>
                </a:solidFill>
              </a:defRPr>
            </a:lvl3pPr>
            <a:lvl4pPr marL="1371600" indent="0">
              <a:buNone/>
              <a:defRPr sz="1100">
                <a:solidFill>
                  <a:srgbClr val="6A7074"/>
                </a:solidFill>
              </a:defRPr>
            </a:lvl4pPr>
            <a:lvl5pPr marL="1828800" indent="0">
              <a:buNone/>
              <a:defRPr sz="1100">
                <a:solidFill>
                  <a:srgbClr val="6A7074"/>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ajd końcowy">
    <p:spTree>
      <p:nvGrpSpPr>
        <p:cNvPr id="1" name=""/>
        <p:cNvGrpSpPr/>
        <p:nvPr/>
      </p:nvGrpSpPr>
      <p:grpSpPr>
        <a:xfrm>
          <a:off x="0" y="0"/>
          <a:ext cx="0" cy="0"/>
          <a:chOff x="0" y="0"/>
          <a:chExt cx="0" cy="0"/>
        </a:xfrm>
      </p:grpSpPr>
      <p:pic>
        <p:nvPicPr>
          <p:cNvPr id="3" name="Obraz 13"/>
          <p:cNvPicPr>
            <a:picLocks noChangeAspect="1"/>
          </p:cNvPicPr>
          <p:nvPr userDrawn="1"/>
        </p:nvPicPr>
        <p:blipFill>
          <a:blip r:embed="rId2"/>
          <a:srcRect/>
          <a:stretch>
            <a:fillRect/>
          </a:stretch>
        </p:blipFill>
        <p:spPr bwMode="auto">
          <a:xfrm>
            <a:off x="-1588" y="-6350"/>
            <a:ext cx="12192001" cy="4921250"/>
          </a:xfrm>
          <a:prstGeom prst="rect">
            <a:avLst/>
          </a:prstGeom>
          <a:noFill/>
          <a:ln w="9525">
            <a:noFill/>
            <a:miter lim="800000"/>
            <a:headEnd/>
            <a:tailEnd/>
          </a:ln>
        </p:spPr>
      </p:pic>
      <p:pic>
        <p:nvPicPr>
          <p:cNvPr id="4" name="Obraz 15"/>
          <p:cNvPicPr>
            <a:picLocks noChangeAspect="1"/>
          </p:cNvPicPr>
          <p:nvPr userDrawn="1"/>
        </p:nvPicPr>
        <p:blipFill>
          <a:blip r:embed="rId3"/>
          <a:srcRect/>
          <a:stretch>
            <a:fillRect/>
          </a:stretch>
        </p:blipFill>
        <p:spPr bwMode="auto">
          <a:xfrm>
            <a:off x="6927850" y="690563"/>
            <a:ext cx="3879850" cy="4221162"/>
          </a:xfrm>
          <a:prstGeom prst="rect">
            <a:avLst/>
          </a:prstGeom>
          <a:noFill/>
          <a:ln w="9525">
            <a:noFill/>
            <a:miter lim="800000"/>
            <a:headEnd/>
            <a:tailEnd/>
          </a:ln>
        </p:spPr>
      </p:pic>
      <p:sp>
        <p:nvSpPr>
          <p:cNvPr id="5" name="Prostokąt 9"/>
          <p:cNvSpPr/>
          <p:nvPr userDrawn="1"/>
        </p:nvSpPr>
        <p:spPr>
          <a:xfrm>
            <a:off x="-1588" y="-3175"/>
            <a:ext cx="12193588" cy="491490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cxnSp>
        <p:nvCxnSpPr>
          <p:cNvPr id="6" name="Łącznik prosty 7"/>
          <p:cNvCxnSpPr>
            <a:cxnSpLocks/>
          </p:cNvCxnSpPr>
          <p:nvPr userDrawn="1"/>
        </p:nvCxnSpPr>
        <p:spPr>
          <a:xfrm>
            <a:off x="347663" y="0"/>
            <a:ext cx="0" cy="965200"/>
          </a:xfrm>
          <a:prstGeom prst="line">
            <a:avLst/>
          </a:prstGeom>
          <a:ln w="158750" cap="rnd">
            <a:solidFill>
              <a:srgbClr val="8DB723"/>
            </a:solidFill>
          </a:ln>
        </p:spPr>
        <p:style>
          <a:lnRef idx="1">
            <a:schemeClr val="accent1"/>
          </a:lnRef>
          <a:fillRef idx="0">
            <a:schemeClr val="accent1"/>
          </a:fillRef>
          <a:effectRef idx="0">
            <a:schemeClr val="accent1"/>
          </a:effectRef>
          <a:fontRef idx="minor">
            <a:schemeClr val="tx1"/>
          </a:fontRef>
        </p:style>
      </p:cxnSp>
      <p:sp>
        <p:nvSpPr>
          <p:cNvPr id="7" name="pole tekstowe 11"/>
          <p:cNvSpPr txBox="1"/>
          <p:nvPr userDrawn="1"/>
        </p:nvSpPr>
        <p:spPr>
          <a:xfrm>
            <a:off x="593725" y="188913"/>
            <a:ext cx="3352800" cy="830262"/>
          </a:xfrm>
          <a:prstGeom prst="rect">
            <a:avLst/>
          </a:prstGeom>
          <a:noFill/>
        </p:spPr>
        <p:txBody>
          <a:bodyPr>
            <a:spAutoFit/>
          </a:bodyPr>
          <a:lstStyle/>
          <a:p>
            <a:pPr fontAlgn="auto">
              <a:spcBef>
                <a:spcPts val="0"/>
              </a:spcBef>
              <a:spcAft>
                <a:spcPts val="0"/>
              </a:spcAft>
              <a:defRPr/>
            </a:pPr>
            <a:r>
              <a:rPr lang="pl-PL" sz="2400" spc="-150" dirty="0">
                <a:solidFill>
                  <a:srgbClr val="8DB723"/>
                </a:solidFill>
                <a:latin typeface="Arial Black" panose="020B0A04020102020204" pitchFamily="34" charset="0"/>
                <a:cs typeface="+mn-cs"/>
              </a:rPr>
              <a:t>Zainwestujmy razem</a:t>
            </a:r>
          </a:p>
          <a:p>
            <a:pPr fontAlgn="auto">
              <a:spcBef>
                <a:spcPts val="0"/>
              </a:spcBef>
              <a:spcAft>
                <a:spcPts val="0"/>
              </a:spcAft>
              <a:defRPr/>
            </a:pPr>
            <a:r>
              <a:rPr lang="pl-PL" sz="2400" spc="-150" dirty="0">
                <a:solidFill>
                  <a:srgbClr val="8DB723"/>
                </a:solidFill>
                <a:latin typeface="Arial Black" panose="020B0A04020102020204" pitchFamily="34" charset="0"/>
                <a:cs typeface="+mn-cs"/>
              </a:rPr>
              <a:t>w środowisko</a:t>
            </a:r>
          </a:p>
        </p:txBody>
      </p:sp>
      <p:pic>
        <p:nvPicPr>
          <p:cNvPr id="8" name="Grafika 8"/>
          <p:cNvPicPr>
            <a:picLocks noChangeAspect="1"/>
          </p:cNvPicPr>
          <p:nvPr userDrawn="1"/>
        </p:nvPicPr>
        <p:blipFill>
          <a:blip r:embed="rId4"/>
          <a:srcRect/>
          <a:stretch>
            <a:fillRect/>
          </a:stretch>
        </p:blipFill>
        <p:spPr bwMode="auto">
          <a:xfrm>
            <a:off x="10345738" y="246063"/>
            <a:ext cx="1463675" cy="638175"/>
          </a:xfrm>
          <a:prstGeom prst="rect">
            <a:avLst/>
          </a:prstGeom>
          <a:noFill/>
          <a:ln w="9525">
            <a:noFill/>
            <a:miter lim="800000"/>
            <a:headEnd/>
            <a:tailEnd/>
          </a:ln>
        </p:spPr>
      </p:pic>
      <p:sp>
        <p:nvSpPr>
          <p:cNvPr id="9" name="Tytuł 1"/>
          <p:cNvSpPr txBox="1">
            <a:spLocks/>
          </p:cNvSpPr>
          <p:nvPr userDrawn="1"/>
        </p:nvSpPr>
        <p:spPr>
          <a:xfrm>
            <a:off x="1698625" y="5713413"/>
            <a:ext cx="9810750" cy="404812"/>
          </a:xfrm>
          <a:prstGeom prst="rect">
            <a:avLst/>
          </a:prstGeom>
        </p:spPr>
        <p:txBody>
          <a:bodyPr anchor="ctr">
            <a:normAutofit lnSpcReduction="10000"/>
          </a:bodyPr>
          <a:lstStyle>
            <a:lvl1pPr algn="ctr" defTabSz="914400" rtl="0" eaLnBrk="1" latinLnBrk="0" hangingPunct="1">
              <a:lnSpc>
                <a:spcPct val="90000"/>
              </a:lnSpc>
              <a:spcBef>
                <a:spcPct val="0"/>
              </a:spcBef>
              <a:buNone/>
              <a:defRPr sz="1600" kern="1200">
                <a:solidFill>
                  <a:srgbClr val="6A7074"/>
                </a:solidFill>
                <a:latin typeface="Calibri  "/>
                <a:ea typeface="Roboto Medium" panose="02000000000000000000" pitchFamily="2" charset="0"/>
                <a:cs typeface="Arial" panose="020B0604020202020204" pitchFamily="34" charset="0"/>
              </a:defRPr>
            </a:lvl1pPr>
          </a:lstStyle>
          <a:p>
            <a:pPr marL="342900" indent="-342900" algn="r" fontAlgn="auto">
              <a:spcBef>
                <a:spcPct val="20000"/>
              </a:spcBef>
              <a:spcAft>
                <a:spcPts val="0"/>
              </a:spcAft>
              <a:defRPr/>
            </a:pPr>
            <a:r>
              <a:rPr lang="pl-PL" sz="2400" dirty="0">
                <a:solidFill>
                  <a:schemeClr val="accent1"/>
                </a:solidFill>
              </a:rPr>
              <a:t>www.doradztwo-energetyczne.gov.pl</a:t>
            </a:r>
          </a:p>
        </p:txBody>
      </p:sp>
      <p:sp>
        <p:nvSpPr>
          <p:cNvPr id="10" name="Prostokąt 10"/>
          <p:cNvSpPr/>
          <p:nvPr userDrawn="1"/>
        </p:nvSpPr>
        <p:spPr>
          <a:xfrm>
            <a:off x="0" y="4084638"/>
            <a:ext cx="12192000" cy="830262"/>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11" name="Grafika 4"/>
          <p:cNvPicPr>
            <a:picLocks noChangeAspect="1"/>
          </p:cNvPicPr>
          <p:nvPr userDrawn="1"/>
        </p:nvPicPr>
        <p:blipFill>
          <a:blip r:embed="rId5"/>
          <a:srcRect/>
          <a:stretch>
            <a:fillRect/>
          </a:stretch>
        </p:blipFill>
        <p:spPr bwMode="auto">
          <a:xfrm>
            <a:off x="11541125" y="5703888"/>
            <a:ext cx="382588" cy="382587"/>
          </a:xfrm>
          <a:prstGeom prst="rect">
            <a:avLst/>
          </a:prstGeom>
          <a:noFill/>
          <a:ln w="9525">
            <a:noFill/>
            <a:miter lim="800000"/>
            <a:headEnd/>
            <a:tailEnd/>
          </a:ln>
        </p:spPr>
      </p:pic>
      <p:pic>
        <p:nvPicPr>
          <p:cNvPr id="12" name="Grafika 5"/>
          <p:cNvPicPr>
            <a:picLocks noChangeAspect="1"/>
          </p:cNvPicPr>
          <p:nvPr userDrawn="1"/>
        </p:nvPicPr>
        <p:blipFill>
          <a:blip r:embed="rId6"/>
          <a:srcRect/>
          <a:stretch>
            <a:fillRect/>
          </a:stretch>
        </p:blipFill>
        <p:spPr bwMode="auto">
          <a:xfrm>
            <a:off x="11555413" y="5322888"/>
            <a:ext cx="350837" cy="254000"/>
          </a:xfrm>
          <a:prstGeom prst="rect">
            <a:avLst/>
          </a:prstGeom>
          <a:noFill/>
          <a:ln w="9525">
            <a:noFill/>
            <a:miter lim="800000"/>
            <a:headEnd/>
            <a:tailEnd/>
          </a:ln>
        </p:spPr>
      </p:pic>
      <p:sp>
        <p:nvSpPr>
          <p:cNvPr id="13" name="Tytuł 1"/>
          <p:cNvSpPr txBox="1">
            <a:spLocks/>
          </p:cNvSpPr>
          <p:nvPr userDrawn="1"/>
        </p:nvSpPr>
        <p:spPr>
          <a:xfrm>
            <a:off x="2163763" y="4200525"/>
            <a:ext cx="9894887" cy="658813"/>
          </a:xfrm>
          <a:prstGeom prst="rect">
            <a:avLst/>
          </a:prstGeom>
        </p:spPr>
        <p:txBody>
          <a:bodyPr anchor="ctr">
            <a:normAutofit/>
          </a:bodyPr>
          <a:lstStyle>
            <a:lvl1pPr algn="r" defTabSz="914400" rtl="0" eaLnBrk="1" latinLnBrk="0" hangingPunct="1">
              <a:lnSpc>
                <a:spcPct val="90000"/>
              </a:lnSpc>
              <a:spcBef>
                <a:spcPct val="0"/>
              </a:spcBef>
              <a:buNone/>
              <a:defRPr sz="3200" kern="1200">
                <a:solidFill>
                  <a:schemeClr val="bg2">
                    <a:lumMod val="25000"/>
                  </a:schemeClr>
                </a:solidFill>
                <a:latin typeface="Calibri  "/>
                <a:ea typeface="Roboto Medium" panose="02000000000000000000" pitchFamily="2" charset="0"/>
                <a:cs typeface="Arial" panose="020B0604020202020204" pitchFamily="34" charset="0"/>
              </a:defRPr>
            </a:lvl1pPr>
          </a:lstStyle>
          <a:p>
            <a:pPr fontAlgn="auto">
              <a:spcAft>
                <a:spcPts val="0"/>
              </a:spcAft>
              <a:defRPr/>
            </a:pPr>
            <a:r>
              <a:rPr lang="pl-PL" dirty="0">
                <a:solidFill>
                  <a:schemeClr val="accent2">
                    <a:lumMod val="50000"/>
                  </a:schemeClr>
                </a:solidFill>
              </a:rPr>
              <a:t>Dziękujemy za uwagę</a:t>
            </a:r>
          </a:p>
        </p:txBody>
      </p:sp>
      <p:pic>
        <p:nvPicPr>
          <p:cNvPr id="14" name="Grafika 18"/>
          <p:cNvPicPr>
            <a:picLocks noChangeAspect="1"/>
          </p:cNvPicPr>
          <p:nvPr userDrawn="1"/>
        </p:nvPicPr>
        <p:blipFill>
          <a:blip r:embed="rId7"/>
          <a:srcRect/>
          <a:stretch>
            <a:fillRect/>
          </a:stretch>
        </p:blipFill>
        <p:spPr bwMode="auto">
          <a:xfrm>
            <a:off x="1182688" y="6086475"/>
            <a:ext cx="9163050" cy="525463"/>
          </a:xfrm>
          <a:prstGeom prst="rect">
            <a:avLst/>
          </a:prstGeom>
          <a:noFill/>
          <a:ln w="9525">
            <a:noFill/>
            <a:miter lim="800000"/>
            <a:headEnd/>
            <a:tailEnd/>
          </a:ln>
        </p:spPr>
      </p:pic>
      <p:sp>
        <p:nvSpPr>
          <p:cNvPr id="17" name="Symbol zastępczy tekstu 2"/>
          <p:cNvSpPr>
            <a:spLocks noGrp="1"/>
          </p:cNvSpPr>
          <p:nvPr>
            <p:ph type="body" sz="quarter" idx="10"/>
          </p:nvPr>
        </p:nvSpPr>
        <p:spPr>
          <a:xfrm>
            <a:off x="4087041" y="5248272"/>
            <a:ext cx="7414011" cy="404269"/>
          </a:xfrm>
        </p:spPr>
        <p:txBody>
          <a:bodyPr>
            <a:normAutofit/>
          </a:bodyPr>
          <a:lstStyle>
            <a:lvl1pPr marL="0" indent="0" algn="r">
              <a:buNone/>
              <a:defRPr sz="2400">
                <a:solidFill>
                  <a:schemeClr val="accent1"/>
                </a:solidFill>
              </a:defRPr>
            </a:lvl1pPr>
          </a:lstStyle>
          <a:p>
            <a:pPr lvl="0"/>
            <a:r>
              <a:rPr lang="pl-PL" dirty="0"/>
              <a:t>Kliknij, aby edytować style wzorca tekstu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pic>
        <p:nvPicPr>
          <p:cNvPr id="14" name="Obraz 13">
            <a:extLst>
              <a:ext uri="{FF2B5EF4-FFF2-40B4-BE49-F238E27FC236}">
                <a16:creationId xmlns:a16="http://schemas.microsoft.com/office/drawing/2014/main" id="{F8B6C508-3CF7-482D-98F8-0CF158FFAC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2" y="-6083"/>
            <a:ext cx="12192000" cy="4921250"/>
          </a:xfrm>
          <a:prstGeom prst="rect">
            <a:avLst/>
          </a:prstGeom>
        </p:spPr>
      </p:pic>
      <p:pic>
        <p:nvPicPr>
          <p:cNvPr id="16" name="Obraz 15">
            <a:extLst>
              <a:ext uri="{FF2B5EF4-FFF2-40B4-BE49-F238E27FC236}">
                <a16:creationId xmlns:a16="http://schemas.microsoft.com/office/drawing/2014/main" id="{05ED97B6-7E83-4530-AE92-70E68F48882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927249" y="692672"/>
            <a:ext cx="3880247" cy="4221506"/>
          </a:xfrm>
          <a:prstGeom prst="rect">
            <a:avLst/>
          </a:prstGeom>
        </p:spPr>
      </p:pic>
      <p:sp>
        <p:nvSpPr>
          <p:cNvPr id="10" name="Prostokąt 9">
            <a:extLst>
              <a:ext uri="{FF2B5EF4-FFF2-40B4-BE49-F238E27FC236}">
                <a16:creationId xmlns:a16="http://schemas.microsoft.com/office/drawing/2014/main" id="{A3706946-938F-4F65-B08C-6596382F4882}"/>
              </a:ext>
            </a:extLst>
          </p:cNvPr>
          <p:cNvSpPr/>
          <p:nvPr userDrawn="1"/>
        </p:nvSpPr>
        <p:spPr>
          <a:xfrm>
            <a:off x="-902" y="-3042"/>
            <a:ext cx="12192902" cy="4915167"/>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cxnSp>
        <p:nvCxnSpPr>
          <p:cNvPr id="8" name="Łącznik prosty 7">
            <a:extLst>
              <a:ext uri="{FF2B5EF4-FFF2-40B4-BE49-F238E27FC236}">
                <a16:creationId xmlns:a16="http://schemas.microsoft.com/office/drawing/2014/main" id="{688D621D-21C0-4201-AFF6-2D414EB31567}"/>
              </a:ext>
            </a:extLst>
          </p:cNvPr>
          <p:cNvCxnSpPr>
            <a:cxnSpLocks/>
          </p:cNvCxnSpPr>
          <p:nvPr userDrawn="1"/>
        </p:nvCxnSpPr>
        <p:spPr>
          <a:xfrm>
            <a:off x="347324" y="0"/>
            <a:ext cx="0" cy="965200"/>
          </a:xfrm>
          <a:prstGeom prst="line">
            <a:avLst/>
          </a:prstGeom>
          <a:ln w="158750" cap="rnd">
            <a:solidFill>
              <a:srgbClr val="8DB723"/>
            </a:solidFill>
          </a:ln>
        </p:spPr>
        <p:style>
          <a:lnRef idx="1">
            <a:schemeClr val="accent1"/>
          </a:lnRef>
          <a:fillRef idx="0">
            <a:schemeClr val="accent1"/>
          </a:fillRef>
          <a:effectRef idx="0">
            <a:schemeClr val="accent1"/>
          </a:effectRef>
          <a:fontRef idx="minor">
            <a:schemeClr val="tx1"/>
          </a:fontRef>
        </p:style>
      </p:cxnSp>
      <p:sp>
        <p:nvSpPr>
          <p:cNvPr id="12" name="pole tekstowe 11">
            <a:extLst>
              <a:ext uri="{FF2B5EF4-FFF2-40B4-BE49-F238E27FC236}">
                <a16:creationId xmlns:a16="http://schemas.microsoft.com/office/drawing/2014/main" id="{E9668D9A-703C-4D9D-85D7-D0E2BF9BA90C}"/>
              </a:ext>
            </a:extLst>
          </p:cNvPr>
          <p:cNvSpPr txBox="1"/>
          <p:nvPr userDrawn="1"/>
        </p:nvSpPr>
        <p:spPr>
          <a:xfrm>
            <a:off x="593725" y="188912"/>
            <a:ext cx="3352800" cy="830997"/>
          </a:xfrm>
          <a:prstGeom prst="rect">
            <a:avLst/>
          </a:prstGeom>
          <a:noFill/>
        </p:spPr>
        <p:txBody>
          <a:bodyPr wrap="square" rtlCol="0">
            <a:spAutoFit/>
          </a:bodyPr>
          <a:lstStyle/>
          <a:p>
            <a:r>
              <a:rPr lang="pl-PL" sz="2400" spc="-150" dirty="0">
                <a:solidFill>
                  <a:srgbClr val="8DB723"/>
                </a:solidFill>
                <a:latin typeface="Arial Black" panose="020B0A04020102020204" pitchFamily="34" charset="0"/>
              </a:rPr>
              <a:t>Zainwestujmy razem</a:t>
            </a:r>
          </a:p>
          <a:p>
            <a:r>
              <a:rPr lang="pl-PL" sz="2400" spc="-150" dirty="0">
                <a:solidFill>
                  <a:srgbClr val="8DB723"/>
                </a:solidFill>
                <a:latin typeface="Arial Black" panose="020B0A04020102020204" pitchFamily="34" charset="0"/>
              </a:rPr>
              <a:t>w środowisko</a:t>
            </a:r>
          </a:p>
        </p:txBody>
      </p:sp>
      <p:pic>
        <p:nvPicPr>
          <p:cNvPr id="9" name="Grafika 8">
            <a:extLst>
              <a:ext uri="{FF2B5EF4-FFF2-40B4-BE49-F238E27FC236}">
                <a16:creationId xmlns:a16="http://schemas.microsoft.com/office/drawing/2014/main" id="{C699A4CF-8FCA-4943-AF1B-3AA87E653CB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45402" y="246116"/>
            <a:ext cx="1463217" cy="638292"/>
          </a:xfrm>
          <a:prstGeom prst="rect">
            <a:avLst/>
          </a:prstGeom>
        </p:spPr>
      </p:pic>
      <p:sp>
        <p:nvSpPr>
          <p:cNvPr id="11" name="Prostokąt 10">
            <a:extLst>
              <a:ext uri="{FF2B5EF4-FFF2-40B4-BE49-F238E27FC236}">
                <a16:creationId xmlns:a16="http://schemas.microsoft.com/office/drawing/2014/main" id="{1CA00F01-E9E6-410F-8877-76191597845E}"/>
              </a:ext>
            </a:extLst>
          </p:cNvPr>
          <p:cNvSpPr/>
          <p:nvPr userDrawn="1"/>
        </p:nvSpPr>
        <p:spPr>
          <a:xfrm>
            <a:off x="0" y="4438364"/>
            <a:ext cx="12192000" cy="476802"/>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dtytuł 2">
            <a:extLst>
              <a:ext uri="{FF2B5EF4-FFF2-40B4-BE49-F238E27FC236}">
                <a16:creationId xmlns:a16="http://schemas.microsoft.com/office/drawing/2014/main" id="{E19D08AA-BAC9-4A34-88A8-C780025A8E46}"/>
              </a:ext>
            </a:extLst>
          </p:cNvPr>
          <p:cNvSpPr>
            <a:spLocks noGrp="1"/>
          </p:cNvSpPr>
          <p:nvPr>
            <p:ph type="subTitle" idx="1" hasCustomPrompt="1"/>
          </p:nvPr>
        </p:nvSpPr>
        <p:spPr>
          <a:xfrm>
            <a:off x="6301955" y="4488255"/>
            <a:ext cx="5756662" cy="404741"/>
          </a:xfrm>
        </p:spPr>
        <p:txBody>
          <a:bodyPr>
            <a:noAutofit/>
          </a:bodyPr>
          <a:lstStyle>
            <a:lvl1pPr marL="0" indent="0" algn="r">
              <a:spcBef>
                <a:spcPts val="600"/>
              </a:spcBef>
              <a:buNone/>
              <a:defRPr sz="2400">
                <a:solidFill>
                  <a:schemeClr val="bg2">
                    <a:lumMod val="25000"/>
                  </a:schemeClr>
                </a:solidFill>
                <a:latin typeface="Calibri  "/>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Wrocław, dnia 17.12.2020 r.</a:t>
            </a:r>
          </a:p>
        </p:txBody>
      </p:sp>
      <p:sp>
        <p:nvSpPr>
          <p:cNvPr id="18" name="Prostokąt 17">
            <a:extLst>
              <a:ext uri="{FF2B5EF4-FFF2-40B4-BE49-F238E27FC236}">
                <a16:creationId xmlns:a16="http://schemas.microsoft.com/office/drawing/2014/main" id="{F65A948B-BAE5-4898-BCC2-193A9514FF7E}"/>
              </a:ext>
            </a:extLst>
          </p:cNvPr>
          <p:cNvSpPr/>
          <p:nvPr userDrawn="1"/>
        </p:nvSpPr>
        <p:spPr>
          <a:xfrm>
            <a:off x="0" y="3748799"/>
            <a:ext cx="12192000" cy="690498"/>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B1BD0C0-0A83-4CF2-9858-5535C63A72AD}"/>
              </a:ext>
            </a:extLst>
          </p:cNvPr>
          <p:cNvSpPr>
            <a:spLocks noGrp="1"/>
          </p:cNvSpPr>
          <p:nvPr>
            <p:ph type="ctrTitle" hasCustomPrompt="1"/>
          </p:nvPr>
        </p:nvSpPr>
        <p:spPr>
          <a:xfrm>
            <a:off x="2164153" y="3791832"/>
            <a:ext cx="9894013" cy="659766"/>
          </a:xfrm>
        </p:spPr>
        <p:txBody>
          <a:bodyPr anchor="ctr">
            <a:normAutofit/>
          </a:bodyPr>
          <a:lstStyle>
            <a:lvl1pPr algn="r">
              <a:defRPr sz="3200">
                <a:solidFill>
                  <a:schemeClr val="accent5">
                    <a:lumMod val="50000"/>
                  </a:schemeClr>
                </a:solidFill>
                <a:latin typeface="Calibri  "/>
                <a:ea typeface="Roboto Medium" panose="02000000000000000000" pitchFamily="2" charset="0"/>
                <a:cs typeface="Arial" panose="020B0604020202020204" pitchFamily="34" charset="0"/>
              </a:defRPr>
            </a:lvl1pPr>
          </a:lstStyle>
          <a:p>
            <a:r>
              <a:rPr lang="pl-PL" dirty="0"/>
              <a:t>Program Czyste Powietrze</a:t>
            </a:r>
          </a:p>
        </p:txBody>
      </p:sp>
      <p:sp>
        <p:nvSpPr>
          <p:cNvPr id="17" name="Tytuł 1">
            <a:extLst>
              <a:ext uri="{FF2B5EF4-FFF2-40B4-BE49-F238E27FC236}">
                <a16:creationId xmlns:a16="http://schemas.microsoft.com/office/drawing/2014/main" id="{EF94F94A-7520-4475-9126-1D5723B038A8}"/>
              </a:ext>
            </a:extLst>
          </p:cNvPr>
          <p:cNvSpPr txBox="1">
            <a:spLocks/>
          </p:cNvSpPr>
          <p:nvPr userDrawn="1"/>
        </p:nvSpPr>
        <p:spPr>
          <a:xfrm>
            <a:off x="0" y="4963136"/>
            <a:ext cx="12192000" cy="47342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600" kern="1200">
                <a:solidFill>
                  <a:srgbClr val="6A7074"/>
                </a:solidFill>
                <a:latin typeface="Calibri  "/>
                <a:ea typeface="Roboto Medium" panose="02000000000000000000" pitchFamily="2" charset="0"/>
                <a:cs typeface="Arial" panose="020B0604020202020204" pitchFamily="34" charset="0"/>
              </a:defRPr>
            </a:lvl1pPr>
          </a:lstStyle>
          <a:p>
            <a:r>
              <a:rPr lang="pl-PL" sz="2200" dirty="0">
                <a:solidFill>
                  <a:srgbClr val="00B050"/>
                </a:solidFill>
              </a:rPr>
              <a:t>Wojewódzki Fundusz Ochrony Środowiska i Gospodarki Wodnej we Wrocławiu</a:t>
            </a:r>
          </a:p>
        </p:txBody>
      </p:sp>
      <p:pic>
        <p:nvPicPr>
          <p:cNvPr id="26" name="Obraz 25">
            <a:extLst>
              <a:ext uri="{FF2B5EF4-FFF2-40B4-BE49-F238E27FC236}">
                <a16:creationId xmlns:a16="http://schemas.microsoft.com/office/drawing/2014/main" id="{E827C5C7-4F1C-4B88-A251-4038D0DF60BA}"/>
              </a:ext>
            </a:extLst>
          </p:cNvPr>
          <p:cNvPicPr>
            <a:picLocks noChangeAspect="1"/>
          </p:cNvPicPr>
          <p:nvPr userDrawn="1"/>
        </p:nvPicPr>
        <p:blipFill>
          <a:blip r:embed="rId6"/>
          <a:stretch>
            <a:fillRect/>
          </a:stretch>
        </p:blipFill>
        <p:spPr>
          <a:xfrm>
            <a:off x="1473394" y="5900129"/>
            <a:ext cx="9042205" cy="530398"/>
          </a:xfrm>
          <a:prstGeom prst="rect">
            <a:avLst/>
          </a:prstGeom>
        </p:spPr>
      </p:pic>
    </p:spTree>
    <p:extLst>
      <p:ext uri="{BB962C8B-B14F-4D97-AF65-F5344CB8AC3E}">
        <p14:creationId xmlns:p14="http://schemas.microsoft.com/office/powerpoint/2010/main" val="2743382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174E4F90-2047-4748-90DF-DAE82B61512D}"/>
              </a:ext>
            </a:extLst>
          </p:cNvPr>
          <p:cNvSpPr/>
          <p:nvPr userDrawn="1"/>
        </p:nvSpPr>
        <p:spPr>
          <a:xfrm>
            <a:off x="-902" y="952676"/>
            <a:ext cx="12191999" cy="4976805"/>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5AB8603D-5B8A-4566-A3B7-E3D458962E95}"/>
              </a:ext>
            </a:extLst>
          </p:cNvPr>
          <p:cNvSpPr>
            <a:spLocks noGrp="1"/>
          </p:cNvSpPr>
          <p:nvPr>
            <p:ph type="title" hasCustomPrompt="1"/>
          </p:nvPr>
        </p:nvSpPr>
        <p:spPr>
          <a:xfrm>
            <a:off x="838200" y="313756"/>
            <a:ext cx="10515600" cy="487630"/>
          </a:xfrm>
        </p:spPr>
        <p:txBody>
          <a:bodyPr>
            <a:normAutofit/>
          </a:bodyPr>
          <a:lstStyle>
            <a:lvl1pPr algn="ctr">
              <a:defRPr sz="3000" b="1">
                <a:solidFill>
                  <a:srgbClr val="6A7074"/>
                </a:solidFill>
                <a:latin typeface="Calibri "/>
              </a:defRPr>
            </a:lvl1pPr>
          </a:lstStyle>
          <a:p>
            <a:r>
              <a:rPr lang="pl-PL" dirty="0"/>
              <a:t>Tytuł slajdu</a:t>
            </a:r>
          </a:p>
        </p:txBody>
      </p:sp>
      <p:sp>
        <p:nvSpPr>
          <p:cNvPr id="3" name="Symbol zastępczy zawartości 2">
            <a:extLst>
              <a:ext uri="{FF2B5EF4-FFF2-40B4-BE49-F238E27FC236}">
                <a16:creationId xmlns:a16="http://schemas.microsoft.com/office/drawing/2014/main" id="{27803EE4-5F77-45D4-9601-79E8B3C8855B}"/>
              </a:ext>
            </a:extLst>
          </p:cNvPr>
          <p:cNvSpPr>
            <a:spLocks noGrp="1"/>
          </p:cNvSpPr>
          <p:nvPr>
            <p:ph idx="1"/>
          </p:nvPr>
        </p:nvSpPr>
        <p:spPr>
          <a:xfrm>
            <a:off x="595900" y="1825625"/>
            <a:ext cx="7845939" cy="3763517"/>
          </a:xfrm>
        </p:spPr>
        <p:txBody>
          <a:bodyPr>
            <a:normAutofit/>
          </a:bodyPr>
          <a:lstStyle>
            <a:lvl1pPr marL="0" indent="0">
              <a:buNone/>
              <a:defRPr sz="1600">
                <a:solidFill>
                  <a:srgbClr val="6A7074"/>
                </a:solidFill>
              </a:defRPr>
            </a:lvl1pPr>
            <a:lvl2pPr marL="457200" indent="0">
              <a:buNone/>
              <a:defRPr sz="1400">
                <a:solidFill>
                  <a:srgbClr val="6A7074"/>
                </a:solidFill>
              </a:defRPr>
            </a:lvl2pPr>
            <a:lvl3pPr marL="914400" indent="0">
              <a:buNone/>
              <a:defRPr sz="1200">
                <a:solidFill>
                  <a:srgbClr val="6A7074"/>
                </a:solidFill>
              </a:defRPr>
            </a:lvl3pPr>
            <a:lvl4pPr marL="1371600" indent="0">
              <a:buNone/>
              <a:defRPr sz="1100">
                <a:solidFill>
                  <a:srgbClr val="6A7074"/>
                </a:solidFill>
              </a:defRPr>
            </a:lvl4pPr>
            <a:lvl5pPr marL="1828800" indent="0">
              <a:buNone/>
              <a:defRPr sz="1100">
                <a:solidFill>
                  <a:srgbClr val="6A7074"/>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8" name="Prostokąt 7">
            <a:extLst>
              <a:ext uri="{FF2B5EF4-FFF2-40B4-BE49-F238E27FC236}">
                <a16:creationId xmlns:a16="http://schemas.microsoft.com/office/drawing/2014/main" id="{608ECAC8-706D-400F-9F2C-95F98E702469}"/>
              </a:ext>
            </a:extLst>
          </p:cNvPr>
          <p:cNvSpPr/>
          <p:nvPr userDrawn="1"/>
        </p:nvSpPr>
        <p:spPr>
          <a:xfrm>
            <a:off x="0" y="6769894"/>
            <a:ext cx="12192000" cy="88106"/>
          </a:xfrm>
          <a:prstGeom prst="rect">
            <a:avLst/>
          </a:prstGeom>
          <a:solidFill>
            <a:srgbClr val="8DB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extLst>
              <a:ext uri="{FF2B5EF4-FFF2-40B4-BE49-F238E27FC236}">
                <a16:creationId xmlns:a16="http://schemas.microsoft.com/office/drawing/2014/main" id="{B7E051B1-424F-47BE-B919-BEEDF13A4EF8}"/>
              </a:ext>
            </a:extLst>
          </p:cNvPr>
          <p:cNvSpPr/>
          <p:nvPr userDrawn="1"/>
        </p:nvSpPr>
        <p:spPr>
          <a:xfrm>
            <a:off x="3761840" y="0"/>
            <a:ext cx="4680000" cy="88105"/>
          </a:xfrm>
          <a:prstGeom prst="rect">
            <a:avLst/>
          </a:prstGeom>
          <a:solidFill>
            <a:srgbClr val="8DB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Grafika 9">
            <a:extLst>
              <a:ext uri="{FF2B5EF4-FFF2-40B4-BE49-F238E27FC236}">
                <a16:creationId xmlns:a16="http://schemas.microsoft.com/office/drawing/2014/main" id="{8CE0A280-2D05-40C8-AF9D-8A2960A478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1352" y="192142"/>
            <a:ext cx="1211723" cy="528584"/>
          </a:xfrm>
          <a:prstGeom prst="rect">
            <a:avLst/>
          </a:prstGeom>
        </p:spPr>
      </p:pic>
      <p:pic>
        <p:nvPicPr>
          <p:cNvPr id="12" name="Obraz 11">
            <a:extLst>
              <a:ext uri="{FF2B5EF4-FFF2-40B4-BE49-F238E27FC236}">
                <a16:creationId xmlns:a16="http://schemas.microsoft.com/office/drawing/2014/main" id="{8016EB91-3961-488E-96DA-EACF678F563A}"/>
              </a:ext>
            </a:extLst>
          </p:cNvPr>
          <p:cNvPicPr>
            <a:picLocks noChangeAspect="1"/>
          </p:cNvPicPr>
          <p:nvPr userDrawn="1"/>
        </p:nvPicPr>
        <p:blipFill rotWithShape="1">
          <a:blip r:embed="rId4">
            <a:alphaModFix amt="35000"/>
            <a:extLst>
              <a:ext uri="{28A0092B-C50C-407E-A947-70E740481C1C}">
                <a14:useLocalDpi xmlns:a14="http://schemas.microsoft.com/office/drawing/2010/main" val="0"/>
              </a:ext>
            </a:extLst>
          </a:blip>
          <a:srcRect b="14998"/>
          <a:stretch/>
        </p:blipFill>
        <p:spPr>
          <a:xfrm>
            <a:off x="8847437" y="1491049"/>
            <a:ext cx="3202822" cy="4438432"/>
          </a:xfrm>
          <a:prstGeom prst="rect">
            <a:avLst/>
          </a:prstGeom>
        </p:spPr>
      </p:pic>
      <p:pic>
        <p:nvPicPr>
          <p:cNvPr id="13" name="Grafika 12">
            <a:extLst>
              <a:ext uri="{FF2B5EF4-FFF2-40B4-BE49-F238E27FC236}">
                <a16:creationId xmlns:a16="http://schemas.microsoft.com/office/drawing/2014/main" id="{C46E9EC2-B42A-436D-8807-A5317A56998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72055" y="6015729"/>
            <a:ext cx="9619297" cy="528515"/>
          </a:xfrm>
          <a:prstGeom prst="rect">
            <a:avLst/>
          </a:prstGeom>
        </p:spPr>
      </p:pic>
    </p:spTree>
    <p:extLst>
      <p:ext uri="{BB962C8B-B14F-4D97-AF65-F5344CB8AC3E}">
        <p14:creationId xmlns:p14="http://schemas.microsoft.com/office/powerpoint/2010/main" val="9158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ytuł i zawartość">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174E4F90-2047-4748-90DF-DAE82B61512D}"/>
              </a:ext>
            </a:extLst>
          </p:cNvPr>
          <p:cNvSpPr/>
          <p:nvPr userDrawn="1"/>
        </p:nvSpPr>
        <p:spPr>
          <a:xfrm>
            <a:off x="-902" y="952676"/>
            <a:ext cx="12191999" cy="4976805"/>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5AB8603D-5B8A-4566-A3B7-E3D458962E95}"/>
              </a:ext>
            </a:extLst>
          </p:cNvPr>
          <p:cNvSpPr>
            <a:spLocks noGrp="1"/>
          </p:cNvSpPr>
          <p:nvPr>
            <p:ph type="title" hasCustomPrompt="1"/>
          </p:nvPr>
        </p:nvSpPr>
        <p:spPr>
          <a:xfrm>
            <a:off x="838200" y="313756"/>
            <a:ext cx="10515600" cy="487630"/>
          </a:xfrm>
        </p:spPr>
        <p:txBody>
          <a:bodyPr>
            <a:normAutofit/>
          </a:bodyPr>
          <a:lstStyle>
            <a:lvl1pPr algn="ctr">
              <a:defRPr sz="3000" b="1">
                <a:solidFill>
                  <a:srgbClr val="6A7074"/>
                </a:solidFill>
                <a:latin typeface="Calibri "/>
              </a:defRPr>
            </a:lvl1pPr>
          </a:lstStyle>
          <a:p>
            <a:r>
              <a:rPr lang="pl-PL" dirty="0"/>
              <a:t>Tytuł slajdu</a:t>
            </a:r>
          </a:p>
        </p:txBody>
      </p:sp>
      <p:sp>
        <p:nvSpPr>
          <p:cNvPr id="3" name="Symbol zastępczy zawartości 2">
            <a:extLst>
              <a:ext uri="{FF2B5EF4-FFF2-40B4-BE49-F238E27FC236}">
                <a16:creationId xmlns:a16="http://schemas.microsoft.com/office/drawing/2014/main" id="{27803EE4-5F77-45D4-9601-79E8B3C8855B}"/>
              </a:ext>
            </a:extLst>
          </p:cNvPr>
          <p:cNvSpPr>
            <a:spLocks noGrp="1"/>
          </p:cNvSpPr>
          <p:nvPr>
            <p:ph idx="1"/>
          </p:nvPr>
        </p:nvSpPr>
        <p:spPr>
          <a:xfrm>
            <a:off x="595901" y="1825625"/>
            <a:ext cx="11075399" cy="3763517"/>
          </a:xfrm>
        </p:spPr>
        <p:txBody>
          <a:bodyPr>
            <a:normAutofit/>
          </a:bodyPr>
          <a:lstStyle>
            <a:lvl1pPr marL="0" indent="0">
              <a:buNone/>
              <a:defRPr sz="1600">
                <a:solidFill>
                  <a:srgbClr val="6A7074"/>
                </a:solidFill>
              </a:defRPr>
            </a:lvl1pPr>
            <a:lvl2pPr marL="457200" indent="0">
              <a:buNone/>
              <a:defRPr sz="1400">
                <a:solidFill>
                  <a:srgbClr val="6A7074"/>
                </a:solidFill>
              </a:defRPr>
            </a:lvl2pPr>
            <a:lvl3pPr marL="914400" indent="0">
              <a:buNone/>
              <a:defRPr sz="1200">
                <a:solidFill>
                  <a:srgbClr val="6A7074"/>
                </a:solidFill>
              </a:defRPr>
            </a:lvl3pPr>
            <a:lvl4pPr marL="1371600" indent="0">
              <a:buNone/>
              <a:defRPr sz="1100">
                <a:solidFill>
                  <a:srgbClr val="6A7074"/>
                </a:solidFill>
              </a:defRPr>
            </a:lvl4pPr>
            <a:lvl5pPr marL="1828800" indent="0">
              <a:buNone/>
              <a:defRPr sz="1100">
                <a:solidFill>
                  <a:srgbClr val="6A7074"/>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8" name="Prostokąt 7">
            <a:extLst>
              <a:ext uri="{FF2B5EF4-FFF2-40B4-BE49-F238E27FC236}">
                <a16:creationId xmlns:a16="http://schemas.microsoft.com/office/drawing/2014/main" id="{608ECAC8-706D-400F-9F2C-95F98E702469}"/>
              </a:ext>
            </a:extLst>
          </p:cNvPr>
          <p:cNvSpPr/>
          <p:nvPr userDrawn="1"/>
        </p:nvSpPr>
        <p:spPr>
          <a:xfrm>
            <a:off x="0" y="6769894"/>
            <a:ext cx="12192000" cy="88106"/>
          </a:xfrm>
          <a:prstGeom prst="rect">
            <a:avLst/>
          </a:prstGeom>
          <a:solidFill>
            <a:srgbClr val="8DB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extLst>
              <a:ext uri="{FF2B5EF4-FFF2-40B4-BE49-F238E27FC236}">
                <a16:creationId xmlns:a16="http://schemas.microsoft.com/office/drawing/2014/main" id="{B7E051B1-424F-47BE-B919-BEEDF13A4EF8}"/>
              </a:ext>
            </a:extLst>
          </p:cNvPr>
          <p:cNvSpPr/>
          <p:nvPr userDrawn="1"/>
        </p:nvSpPr>
        <p:spPr>
          <a:xfrm>
            <a:off x="3761840" y="0"/>
            <a:ext cx="4680000" cy="88105"/>
          </a:xfrm>
          <a:prstGeom prst="rect">
            <a:avLst/>
          </a:prstGeom>
          <a:solidFill>
            <a:srgbClr val="8DB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Grafika 9">
            <a:extLst>
              <a:ext uri="{FF2B5EF4-FFF2-40B4-BE49-F238E27FC236}">
                <a16:creationId xmlns:a16="http://schemas.microsoft.com/office/drawing/2014/main" id="{8CE0A280-2D05-40C8-AF9D-8A2960A478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1352" y="192142"/>
            <a:ext cx="1211723" cy="528584"/>
          </a:xfrm>
          <a:prstGeom prst="rect">
            <a:avLst/>
          </a:prstGeom>
        </p:spPr>
      </p:pic>
      <p:pic>
        <p:nvPicPr>
          <p:cNvPr id="14" name="Grafika 13">
            <a:extLst>
              <a:ext uri="{FF2B5EF4-FFF2-40B4-BE49-F238E27FC236}">
                <a16:creationId xmlns:a16="http://schemas.microsoft.com/office/drawing/2014/main" id="{69AC7EA3-B46D-4647-9DB9-57AAF0FE3DF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4759" y="6012312"/>
            <a:ext cx="9666594" cy="528515"/>
          </a:xfrm>
          <a:prstGeom prst="rect">
            <a:avLst/>
          </a:prstGeom>
        </p:spPr>
      </p:pic>
    </p:spTree>
    <p:extLst>
      <p:ext uri="{BB962C8B-B14F-4D97-AF65-F5344CB8AC3E}">
        <p14:creationId xmlns:p14="http://schemas.microsoft.com/office/powerpoint/2010/main" val="2298761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ajd końcowy">
    <p:spTree>
      <p:nvGrpSpPr>
        <p:cNvPr id="1" name=""/>
        <p:cNvGrpSpPr/>
        <p:nvPr/>
      </p:nvGrpSpPr>
      <p:grpSpPr>
        <a:xfrm>
          <a:off x="0" y="0"/>
          <a:ext cx="0" cy="0"/>
          <a:chOff x="0" y="0"/>
          <a:chExt cx="0" cy="0"/>
        </a:xfrm>
      </p:grpSpPr>
      <p:pic>
        <p:nvPicPr>
          <p:cNvPr id="14" name="Obraz 13">
            <a:extLst>
              <a:ext uri="{FF2B5EF4-FFF2-40B4-BE49-F238E27FC236}">
                <a16:creationId xmlns:a16="http://schemas.microsoft.com/office/drawing/2014/main" id="{F8B6C508-3CF7-482D-98F8-0CF158FFAC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2" y="-6083"/>
            <a:ext cx="12192000" cy="4921250"/>
          </a:xfrm>
          <a:prstGeom prst="rect">
            <a:avLst/>
          </a:prstGeom>
        </p:spPr>
      </p:pic>
      <p:pic>
        <p:nvPicPr>
          <p:cNvPr id="16" name="Obraz 15">
            <a:extLst>
              <a:ext uri="{FF2B5EF4-FFF2-40B4-BE49-F238E27FC236}">
                <a16:creationId xmlns:a16="http://schemas.microsoft.com/office/drawing/2014/main" id="{05ED97B6-7E83-4530-AE92-70E68F48882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927249" y="690291"/>
            <a:ext cx="3880247" cy="4221506"/>
          </a:xfrm>
          <a:prstGeom prst="rect">
            <a:avLst/>
          </a:prstGeom>
        </p:spPr>
      </p:pic>
      <p:sp>
        <p:nvSpPr>
          <p:cNvPr id="10" name="Prostokąt 9">
            <a:extLst>
              <a:ext uri="{FF2B5EF4-FFF2-40B4-BE49-F238E27FC236}">
                <a16:creationId xmlns:a16="http://schemas.microsoft.com/office/drawing/2014/main" id="{A3706946-938F-4F65-B08C-6596382F4882}"/>
              </a:ext>
            </a:extLst>
          </p:cNvPr>
          <p:cNvSpPr/>
          <p:nvPr userDrawn="1"/>
        </p:nvSpPr>
        <p:spPr>
          <a:xfrm>
            <a:off x="-902" y="-3042"/>
            <a:ext cx="12192902" cy="492125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cxnSp>
        <p:nvCxnSpPr>
          <p:cNvPr id="8" name="Łącznik prosty 7">
            <a:extLst>
              <a:ext uri="{FF2B5EF4-FFF2-40B4-BE49-F238E27FC236}">
                <a16:creationId xmlns:a16="http://schemas.microsoft.com/office/drawing/2014/main" id="{688D621D-21C0-4201-AFF6-2D414EB31567}"/>
              </a:ext>
            </a:extLst>
          </p:cNvPr>
          <p:cNvCxnSpPr>
            <a:cxnSpLocks/>
          </p:cNvCxnSpPr>
          <p:nvPr userDrawn="1"/>
        </p:nvCxnSpPr>
        <p:spPr>
          <a:xfrm>
            <a:off x="347324" y="0"/>
            <a:ext cx="0" cy="965200"/>
          </a:xfrm>
          <a:prstGeom prst="line">
            <a:avLst/>
          </a:prstGeom>
          <a:ln w="158750" cap="rnd">
            <a:solidFill>
              <a:srgbClr val="8DB723"/>
            </a:solidFill>
          </a:ln>
        </p:spPr>
        <p:style>
          <a:lnRef idx="1">
            <a:schemeClr val="accent1"/>
          </a:lnRef>
          <a:fillRef idx="0">
            <a:schemeClr val="accent1"/>
          </a:fillRef>
          <a:effectRef idx="0">
            <a:schemeClr val="accent1"/>
          </a:effectRef>
          <a:fontRef idx="minor">
            <a:schemeClr val="tx1"/>
          </a:fontRef>
        </p:style>
      </p:cxnSp>
      <p:sp>
        <p:nvSpPr>
          <p:cNvPr id="12" name="pole tekstowe 11">
            <a:extLst>
              <a:ext uri="{FF2B5EF4-FFF2-40B4-BE49-F238E27FC236}">
                <a16:creationId xmlns:a16="http://schemas.microsoft.com/office/drawing/2014/main" id="{E9668D9A-703C-4D9D-85D7-D0E2BF9BA90C}"/>
              </a:ext>
            </a:extLst>
          </p:cNvPr>
          <p:cNvSpPr txBox="1"/>
          <p:nvPr userDrawn="1"/>
        </p:nvSpPr>
        <p:spPr>
          <a:xfrm>
            <a:off x="593725" y="188912"/>
            <a:ext cx="3352800" cy="830997"/>
          </a:xfrm>
          <a:prstGeom prst="rect">
            <a:avLst/>
          </a:prstGeom>
          <a:noFill/>
        </p:spPr>
        <p:txBody>
          <a:bodyPr wrap="square" rtlCol="0">
            <a:spAutoFit/>
          </a:bodyPr>
          <a:lstStyle/>
          <a:p>
            <a:r>
              <a:rPr lang="pl-PL" sz="2400" spc="-150" dirty="0">
                <a:solidFill>
                  <a:srgbClr val="8DB723"/>
                </a:solidFill>
                <a:latin typeface="Arial Black" panose="020B0A04020102020204" pitchFamily="34" charset="0"/>
              </a:rPr>
              <a:t>Zainwestujmy razem</a:t>
            </a:r>
          </a:p>
          <a:p>
            <a:r>
              <a:rPr lang="pl-PL" sz="2400" spc="-150" dirty="0">
                <a:solidFill>
                  <a:srgbClr val="8DB723"/>
                </a:solidFill>
                <a:latin typeface="Arial Black" panose="020B0A04020102020204" pitchFamily="34" charset="0"/>
              </a:rPr>
              <a:t>w środowisko</a:t>
            </a:r>
          </a:p>
        </p:txBody>
      </p:sp>
      <p:pic>
        <p:nvPicPr>
          <p:cNvPr id="9" name="Grafika 8">
            <a:extLst>
              <a:ext uri="{FF2B5EF4-FFF2-40B4-BE49-F238E27FC236}">
                <a16:creationId xmlns:a16="http://schemas.microsoft.com/office/drawing/2014/main" id="{C699A4CF-8FCA-4943-AF1B-3AA87E653CB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45402" y="246116"/>
            <a:ext cx="1463217" cy="638292"/>
          </a:xfrm>
          <a:prstGeom prst="rect">
            <a:avLst/>
          </a:prstGeom>
        </p:spPr>
      </p:pic>
      <p:sp>
        <p:nvSpPr>
          <p:cNvPr id="15" name="Tytuł 1">
            <a:extLst>
              <a:ext uri="{FF2B5EF4-FFF2-40B4-BE49-F238E27FC236}">
                <a16:creationId xmlns:a16="http://schemas.microsoft.com/office/drawing/2014/main" id="{9E3C3EE3-29F1-4238-BF47-46BC7AE3CBE8}"/>
              </a:ext>
            </a:extLst>
          </p:cNvPr>
          <p:cNvSpPr txBox="1">
            <a:spLocks/>
          </p:cNvSpPr>
          <p:nvPr userDrawn="1"/>
        </p:nvSpPr>
        <p:spPr>
          <a:xfrm>
            <a:off x="1698742" y="5713312"/>
            <a:ext cx="9810000" cy="404269"/>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1600" kern="1200">
                <a:solidFill>
                  <a:srgbClr val="6A7074"/>
                </a:solidFill>
                <a:latin typeface="Calibri  "/>
                <a:ea typeface="Roboto Medium" panose="02000000000000000000" pitchFamily="2" charset="0"/>
                <a:cs typeface="Arial" panose="020B0604020202020204" pitchFamily="34" charset="0"/>
              </a:defRPr>
            </a:lvl1pPr>
          </a:lstStyle>
          <a:p>
            <a:pPr marL="342900" indent="-342900" algn="r">
              <a:spcBef>
                <a:spcPct val="20000"/>
              </a:spcBef>
              <a:defRPr/>
            </a:pPr>
            <a:r>
              <a:rPr lang="pl-PL" sz="2400" dirty="0">
                <a:solidFill>
                  <a:schemeClr val="accent1"/>
                </a:solidFill>
              </a:rPr>
              <a:t>www.doradztwo-energetyczne.gov.pl</a:t>
            </a:r>
          </a:p>
        </p:txBody>
      </p:sp>
      <p:sp>
        <p:nvSpPr>
          <p:cNvPr id="11" name="Prostokąt 10">
            <a:extLst>
              <a:ext uri="{FF2B5EF4-FFF2-40B4-BE49-F238E27FC236}">
                <a16:creationId xmlns:a16="http://schemas.microsoft.com/office/drawing/2014/main" id="{1CA00F01-E9E6-410F-8877-76191597845E}"/>
              </a:ext>
            </a:extLst>
          </p:cNvPr>
          <p:cNvSpPr/>
          <p:nvPr userDrawn="1"/>
        </p:nvSpPr>
        <p:spPr>
          <a:xfrm>
            <a:off x="0" y="4084169"/>
            <a:ext cx="12192000" cy="830997"/>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Grafika 4">
            <a:extLst>
              <a:ext uri="{FF2B5EF4-FFF2-40B4-BE49-F238E27FC236}">
                <a16:creationId xmlns:a16="http://schemas.microsoft.com/office/drawing/2014/main" id="{7B5DC1A6-4176-4FF2-B54C-9779C42D950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541212" y="5703994"/>
            <a:ext cx="381834" cy="381834"/>
          </a:xfrm>
          <a:prstGeom prst="rect">
            <a:avLst/>
          </a:prstGeom>
        </p:spPr>
      </p:pic>
      <p:pic>
        <p:nvPicPr>
          <p:cNvPr id="6" name="Grafika 5">
            <a:extLst>
              <a:ext uri="{FF2B5EF4-FFF2-40B4-BE49-F238E27FC236}">
                <a16:creationId xmlns:a16="http://schemas.microsoft.com/office/drawing/2014/main" id="{F33D20B9-7796-4298-95F0-AAFD88C6CF0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554746" y="5323087"/>
            <a:ext cx="351176" cy="253627"/>
          </a:xfrm>
          <a:prstGeom prst="rect">
            <a:avLst/>
          </a:prstGeom>
        </p:spPr>
      </p:pic>
      <p:sp>
        <p:nvSpPr>
          <p:cNvPr id="20" name="Tytuł 1">
            <a:extLst>
              <a:ext uri="{FF2B5EF4-FFF2-40B4-BE49-F238E27FC236}">
                <a16:creationId xmlns:a16="http://schemas.microsoft.com/office/drawing/2014/main" id="{42C141AF-D658-4411-B4EB-90F42242E4B8}"/>
              </a:ext>
            </a:extLst>
          </p:cNvPr>
          <p:cNvSpPr txBox="1">
            <a:spLocks/>
          </p:cNvSpPr>
          <p:nvPr userDrawn="1"/>
        </p:nvSpPr>
        <p:spPr>
          <a:xfrm>
            <a:off x="2164153" y="4200121"/>
            <a:ext cx="9894013" cy="659766"/>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3200" kern="1200">
                <a:solidFill>
                  <a:schemeClr val="bg2">
                    <a:lumMod val="25000"/>
                  </a:schemeClr>
                </a:solidFill>
                <a:latin typeface="Calibri  "/>
                <a:ea typeface="Roboto Medium" panose="02000000000000000000" pitchFamily="2" charset="0"/>
                <a:cs typeface="Arial" panose="020B0604020202020204" pitchFamily="34" charset="0"/>
              </a:defRPr>
            </a:lvl1pPr>
          </a:lstStyle>
          <a:p>
            <a:r>
              <a:rPr lang="pl-PL" b="1" dirty="0">
                <a:solidFill>
                  <a:schemeClr val="accent2">
                    <a:lumMod val="50000"/>
                  </a:schemeClr>
                </a:solidFill>
              </a:rPr>
              <a:t>Dziękuję za uwagę</a:t>
            </a:r>
          </a:p>
        </p:txBody>
      </p:sp>
      <p:sp>
        <p:nvSpPr>
          <p:cNvPr id="17" name="Symbol zastępczy tekstu 2">
            <a:extLst>
              <a:ext uri="{FF2B5EF4-FFF2-40B4-BE49-F238E27FC236}">
                <a16:creationId xmlns:a16="http://schemas.microsoft.com/office/drawing/2014/main" id="{8DA9AC2D-54C8-4662-B683-D7A0557CB5BE}"/>
              </a:ext>
            </a:extLst>
          </p:cNvPr>
          <p:cNvSpPr>
            <a:spLocks noGrp="1"/>
          </p:cNvSpPr>
          <p:nvPr>
            <p:ph type="body" sz="quarter" idx="10" hasCustomPrompt="1"/>
          </p:nvPr>
        </p:nvSpPr>
        <p:spPr>
          <a:xfrm>
            <a:off x="4087041" y="5248272"/>
            <a:ext cx="7414011" cy="404269"/>
          </a:xfrm>
        </p:spPr>
        <p:txBody>
          <a:bodyPr>
            <a:normAutofit/>
          </a:bodyPr>
          <a:lstStyle>
            <a:lvl1pPr marL="0" indent="0" algn="r">
              <a:buNone/>
              <a:defRPr sz="2400">
                <a:solidFill>
                  <a:schemeClr val="accent1"/>
                </a:solidFill>
              </a:defRPr>
            </a:lvl1pPr>
          </a:lstStyle>
          <a:p>
            <a:pPr lvl="0"/>
            <a:r>
              <a:rPr lang="pl-PL" dirty="0"/>
              <a:t>doradcy.energetyczni@wfos.com.pl</a:t>
            </a:r>
          </a:p>
        </p:txBody>
      </p:sp>
      <p:pic>
        <p:nvPicPr>
          <p:cNvPr id="19" name="Grafika 18">
            <a:extLst>
              <a:ext uri="{FF2B5EF4-FFF2-40B4-BE49-F238E27FC236}">
                <a16:creationId xmlns:a16="http://schemas.microsoft.com/office/drawing/2014/main" id="{D7EFD6E7-9E89-4399-AFDC-532615EBF2F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82414" y="6085828"/>
            <a:ext cx="9162988" cy="526056"/>
          </a:xfrm>
          <a:prstGeom prst="rect">
            <a:avLst/>
          </a:prstGeom>
        </p:spPr>
      </p:pic>
    </p:spTree>
    <p:extLst>
      <p:ext uri="{BB962C8B-B14F-4D97-AF65-F5344CB8AC3E}">
        <p14:creationId xmlns:p14="http://schemas.microsoft.com/office/powerpoint/2010/main" val="6410466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t>Kliknij, aby edytować styl</a:t>
            </a:r>
          </a:p>
        </p:txBody>
      </p:sp>
      <p:sp>
        <p:nvSpPr>
          <p:cNvPr id="1027" name="Symbol zastępczy tekstu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B9669DC-223F-48B0-9AA8-824547F44A80}" type="datetimeFigureOut">
              <a:rPr lang="pl-PL"/>
              <a:pPr>
                <a:defRPr/>
              </a:pPr>
              <a:t>16.03.2022</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0B8FF7F-3785-4814-9F77-02C14382C2C2}"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FE3DE808-2C1A-43FC-8338-F65A7AD7B0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DB480BC5-979B-4678-B9C9-AE733B3AB1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1B98EE0-C157-46B2-94B6-AE0073D31F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D2CD3-F1BB-4767-BEB3-CEFC1CC130A3}" type="datetimeFigureOut">
              <a:rPr lang="pl-PL" smtClean="0"/>
              <a:t>16.03.2022</a:t>
            </a:fld>
            <a:endParaRPr lang="pl-PL"/>
          </a:p>
        </p:txBody>
      </p:sp>
      <p:sp>
        <p:nvSpPr>
          <p:cNvPr id="5" name="Symbol zastępczy stopki 4">
            <a:extLst>
              <a:ext uri="{FF2B5EF4-FFF2-40B4-BE49-F238E27FC236}">
                <a16:creationId xmlns:a16="http://schemas.microsoft.com/office/drawing/2014/main" id="{533915DA-CBA4-4D65-B0CE-CFE9CF70C4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ymbol zastępczy numeru slajdu 5">
            <a:extLst>
              <a:ext uri="{FF2B5EF4-FFF2-40B4-BE49-F238E27FC236}">
                <a16:creationId xmlns:a16="http://schemas.microsoft.com/office/drawing/2014/main" id="{C816E58B-92D5-4294-89CD-20AA534A72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D4302-A310-4457-A710-946A66772396}" type="slidenum">
              <a:rPr lang="pl-PL" smtClean="0"/>
              <a:t>‹#›</a:t>
            </a:fld>
            <a:endParaRPr lang="pl-PL"/>
          </a:p>
        </p:txBody>
      </p:sp>
    </p:spTree>
    <p:extLst>
      <p:ext uri="{BB962C8B-B14F-4D97-AF65-F5344CB8AC3E}">
        <p14:creationId xmlns:p14="http://schemas.microsoft.com/office/powerpoint/2010/main" val="2430990163"/>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emf"/><Relationship Id="rId7" Type="http://schemas.openxmlformats.org/officeDocument/2006/relationships/image" Target="../media/image30.png"/><Relationship Id="rId2" Type="http://schemas.openxmlformats.org/officeDocument/2006/relationships/image" Target="../media/image25.emf"/><Relationship Id="rId1" Type="http://schemas.openxmlformats.org/officeDocument/2006/relationships/slideLayout" Target="../slideLayouts/slideLayout3.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 Id="rId9" Type="http://schemas.openxmlformats.org/officeDocument/2006/relationships/image" Target="../media/image32.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gwd.nfosigw.gov.p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gov.pl/web/gov/skorzystaj-z-programu-czyste-powietrze"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pner@fos.wroc.pl" TargetMode="External"/><Relationship Id="rId2" Type="http://schemas.openxmlformats.org/officeDocument/2006/relationships/hyperlink" Target="mailto:doradztwo@fos.wroc.p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Podtytuł 1"/>
          <p:cNvSpPr>
            <a:spLocks noGrp="1"/>
          </p:cNvSpPr>
          <p:nvPr>
            <p:ph type="subTitle" idx="1"/>
          </p:nvPr>
        </p:nvSpPr>
        <p:spPr>
          <a:xfrm>
            <a:off x="6302375" y="4487863"/>
            <a:ext cx="5756275" cy="404812"/>
          </a:xfrm>
        </p:spPr>
        <p:txBody>
          <a:bodyPr/>
          <a:lstStyle/>
          <a:p>
            <a:r>
              <a:rPr lang="pl-PL" dirty="0">
                <a:solidFill>
                  <a:schemeClr val="tx1"/>
                </a:solidFill>
              </a:rPr>
              <a:t>Spotkanie Gmina Żórawina 16.03.2022 r.</a:t>
            </a:r>
          </a:p>
        </p:txBody>
      </p:sp>
      <p:sp>
        <p:nvSpPr>
          <p:cNvPr id="3" name="Tytuł 2"/>
          <p:cNvSpPr>
            <a:spLocks noGrp="1"/>
          </p:cNvSpPr>
          <p:nvPr>
            <p:ph type="ctrTitle"/>
          </p:nvPr>
        </p:nvSpPr>
        <p:spPr>
          <a:xfrm>
            <a:off x="2163763" y="3792538"/>
            <a:ext cx="9894887" cy="658812"/>
          </a:xfrm>
        </p:spPr>
        <p:txBody>
          <a:bodyPr rtlCol="0">
            <a:normAutofit fontScale="90000"/>
          </a:bodyPr>
          <a:lstStyle/>
          <a:p>
            <a:pPr fontAlgn="auto">
              <a:spcAft>
                <a:spcPts val="0"/>
              </a:spcAft>
              <a:defRPr/>
            </a:pPr>
            <a:r>
              <a:rPr lang="pl-PL" b="1" dirty="0">
                <a:solidFill>
                  <a:schemeClr val="accent6">
                    <a:lumMod val="50000"/>
                  </a:schemeClr>
                </a:solidFill>
              </a:rPr>
              <a:t>Program Czyste Powietrze, nowa odsłona od dnia 25.01.2022r.</a:t>
            </a:r>
          </a:p>
        </p:txBody>
      </p:sp>
      <p:sp>
        <p:nvSpPr>
          <p:cNvPr id="4" name="Tytuł 1"/>
          <p:cNvSpPr txBox="1">
            <a:spLocks/>
          </p:cNvSpPr>
          <p:nvPr/>
        </p:nvSpPr>
        <p:spPr>
          <a:xfrm>
            <a:off x="663575" y="5397500"/>
            <a:ext cx="9893300" cy="404813"/>
          </a:xfrm>
          <a:prstGeom prst="rect">
            <a:avLst/>
          </a:prstGeom>
        </p:spPr>
        <p:txBody>
          <a:bodyPr anchor="ctr">
            <a:normAutofit fontScale="85000" lnSpcReduction="20000"/>
          </a:bodyPr>
          <a:lstStyle>
            <a:lvl1pPr algn="ctr" defTabSz="914400" rtl="0" eaLnBrk="1" latinLnBrk="0" hangingPunct="1">
              <a:lnSpc>
                <a:spcPct val="90000"/>
              </a:lnSpc>
              <a:spcBef>
                <a:spcPct val="0"/>
              </a:spcBef>
              <a:buNone/>
              <a:defRPr sz="1600" kern="1200">
                <a:solidFill>
                  <a:srgbClr val="6A7074"/>
                </a:solidFill>
                <a:latin typeface="Calibri  "/>
                <a:ea typeface="Roboto Medium" panose="02000000000000000000" pitchFamily="2" charset="0"/>
                <a:cs typeface="Arial" panose="020B0604020202020204" pitchFamily="34" charset="0"/>
              </a:defRPr>
            </a:lvl1pPr>
          </a:lstStyle>
          <a:p>
            <a:pPr fontAlgn="auto">
              <a:spcAft>
                <a:spcPts val="0"/>
              </a:spcAft>
              <a:defRPr/>
            </a:pPr>
            <a:r>
              <a:rPr lang="pl-PL" dirty="0">
                <a:solidFill>
                  <a:schemeClr val="bg2">
                    <a:lumMod val="25000"/>
                  </a:schemeClr>
                </a:solidFill>
              </a:rPr>
              <a:t>Spotkanie realizowane w ramach Projektu „Ogólnopolski system wsparcia doradczego dla sektora publicznego, mieszkaniowego oraz przedsiębiorstw w zakresie efektywności energetycznej oraz OZE”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sz="3200" dirty="0">
                <a:solidFill>
                  <a:srgbClr val="8DB723"/>
                </a:solidFill>
              </a:rPr>
              <a:t>PROGRAM CZYSTE POWIETRZE </a:t>
            </a:r>
            <a:endParaRPr lang="pl-PL" dirty="0"/>
          </a:p>
        </p:txBody>
      </p:sp>
      <p:pic>
        <p:nvPicPr>
          <p:cNvPr id="23554" name="Symbol zastępczy zawartości 3"/>
          <p:cNvPicPr>
            <a:picLocks noGrp="1" noChangeAspect="1"/>
          </p:cNvPicPr>
          <p:nvPr>
            <p:ph idx="1"/>
          </p:nvPr>
        </p:nvPicPr>
        <p:blipFill>
          <a:blip r:embed="rId2"/>
          <a:srcRect/>
          <a:stretch>
            <a:fillRect/>
          </a:stretch>
        </p:blipFill>
        <p:spPr>
          <a:xfrm>
            <a:off x="60325" y="801688"/>
            <a:ext cx="11947525" cy="5116512"/>
          </a:xfrm>
        </p:spPr>
      </p:pic>
      <p:sp>
        <p:nvSpPr>
          <p:cNvPr id="3" name="pole tekstowe 2">
            <a:extLst>
              <a:ext uri="{FF2B5EF4-FFF2-40B4-BE49-F238E27FC236}">
                <a16:creationId xmlns:a16="http://schemas.microsoft.com/office/drawing/2014/main" id="{36AA6444-37D3-461F-A8F8-88F622928B52}"/>
              </a:ext>
            </a:extLst>
          </p:cNvPr>
          <p:cNvSpPr txBox="1"/>
          <p:nvPr/>
        </p:nvSpPr>
        <p:spPr>
          <a:xfrm>
            <a:off x="60325" y="115410"/>
            <a:ext cx="3579520" cy="830997"/>
          </a:xfrm>
          <a:prstGeom prst="rect">
            <a:avLst/>
          </a:prstGeom>
          <a:solidFill>
            <a:schemeClr val="bg1"/>
          </a:solidFill>
        </p:spPr>
        <p:txBody>
          <a:bodyPr wrap="square" rtlCol="0">
            <a:spAutoFit/>
          </a:bodyPr>
          <a:lstStyle/>
          <a:p>
            <a:r>
              <a:rPr lang="pl-PL" sz="2400" dirty="0">
                <a:solidFill>
                  <a:schemeClr val="accent1"/>
                </a:solidFill>
              </a:rPr>
              <a:t>https://czystepowietrze.</a:t>
            </a:r>
            <a:br>
              <a:rPr lang="pl-PL" sz="2400" dirty="0">
                <a:solidFill>
                  <a:schemeClr val="accent1"/>
                </a:solidFill>
              </a:rPr>
            </a:br>
            <a:r>
              <a:rPr lang="pl-PL" sz="2400" dirty="0">
                <a:solidFill>
                  <a:schemeClr val="accent1"/>
                </a:solidFill>
              </a:rPr>
              <a:t>gov.pl/czyste-powietrze/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t>Terminy naboru</a:t>
            </a:r>
          </a:p>
        </p:txBody>
      </p:sp>
      <p:pic>
        <p:nvPicPr>
          <p:cNvPr id="24578" name="Symbol zastępczy zawartości 4"/>
          <p:cNvPicPr>
            <a:picLocks noGrp="1" noChangeAspect="1"/>
          </p:cNvPicPr>
          <p:nvPr>
            <p:ph idx="1"/>
          </p:nvPr>
        </p:nvPicPr>
        <p:blipFill>
          <a:blip r:embed="rId2"/>
          <a:srcRect/>
          <a:stretch>
            <a:fillRect/>
          </a:stretch>
        </p:blipFill>
        <p:spPr>
          <a:xfrm>
            <a:off x="613068" y="801688"/>
            <a:ext cx="9388475" cy="4575175"/>
          </a:xfrm>
        </p:spPr>
      </p:pic>
      <p:sp>
        <p:nvSpPr>
          <p:cNvPr id="3" name="pole tekstowe 2">
            <a:extLst>
              <a:ext uri="{FF2B5EF4-FFF2-40B4-BE49-F238E27FC236}">
                <a16:creationId xmlns:a16="http://schemas.microsoft.com/office/drawing/2014/main" id="{B9969FDC-5374-4887-ADD1-AB4992A9E4C3}"/>
              </a:ext>
            </a:extLst>
          </p:cNvPr>
          <p:cNvSpPr txBox="1"/>
          <p:nvPr/>
        </p:nvSpPr>
        <p:spPr>
          <a:xfrm>
            <a:off x="607780" y="5403496"/>
            <a:ext cx="9388476" cy="369332"/>
          </a:xfrm>
          <a:prstGeom prst="rect">
            <a:avLst/>
          </a:prstGeom>
          <a:noFill/>
        </p:spPr>
        <p:txBody>
          <a:bodyPr wrap="square" rtlCol="0">
            <a:spAutoFit/>
          </a:bodyPr>
          <a:lstStyle/>
          <a:p>
            <a:r>
              <a:rPr lang="pl-PL" b="1" dirty="0">
                <a:solidFill>
                  <a:srgbClr val="FF0000"/>
                </a:solidFill>
              </a:rPr>
              <a:t>2022.01.25 – program Czyste powietrze wersja 3.0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endParaRPr lang="pl-PL"/>
          </a:p>
        </p:txBody>
      </p:sp>
      <p:sp>
        <p:nvSpPr>
          <p:cNvPr id="25602" name="Symbol zastępczy zawartości 3"/>
          <p:cNvSpPr>
            <a:spLocks noGrp="1"/>
          </p:cNvSpPr>
          <p:nvPr>
            <p:ph idx="1"/>
          </p:nvPr>
        </p:nvSpPr>
        <p:spPr>
          <a:xfrm>
            <a:off x="595313" y="1825625"/>
            <a:ext cx="7847012" cy="3763963"/>
          </a:xfrm>
        </p:spPr>
        <p:txBody>
          <a:bodyPr/>
          <a:lstStyle/>
          <a:p>
            <a:endParaRPr lang="pl-PL"/>
          </a:p>
        </p:txBody>
      </p:sp>
      <p:pic>
        <p:nvPicPr>
          <p:cNvPr id="25603" name="Picture 2"/>
          <p:cNvPicPr>
            <a:picLocks noChangeAspect="1" noChangeArrowheads="1"/>
          </p:cNvPicPr>
          <p:nvPr/>
        </p:nvPicPr>
        <p:blipFill>
          <a:blip r:embed="rId2"/>
          <a:srcRect/>
          <a:stretch>
            <a:fillRect/>
          </a:stretch>
        </p:blipFill>
        <p:spPr bwMode="auto">
          <a:xfrm>
            <a:off x="595313" y="8878"/>
            <a:ext cx="10515600" cy="591661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t>O co możemy wnioskować do programu?</a:t>
            </a:r>
          </a:p>
        </p:txBody>
      </p:sp>
      <p:pic>
        <p:nvPicPr>
          <p:cNvPr id="26626" name="Obraz 6"/>
          <p:cNvPicPr>
            <a:picLocks noChangeAspect="1"/>
          </p:cNvPicPr>
          <p:nvPr/>
        </p:nvPicPr>
        <p:blipFill>
          <a:blip r:embed="rId2"/>
          <a:srcRect/>
          <a:stretch>
            <a:fillRect/>
          </a:stretch>
        </p:blipFill>
        <p:spPr bwMode="auto">
          <a:xfrm>
            <a:off x="3268663" y="1597025"/>
            <a:ext cx="1527175" cy="1692275"/>
          </a:xfrm>
          <a:prstGeom prst="rect">
            <a:avLst/>
          </a:prstGeom>
          <a:noFill/>
          <a:ln w="9525">
            <a:noFill/>
            <a:miter lim="800000"/>
            <a:headEnd/>
            <a:tailEnd/>
          </a:ln>
        </p:spPr>
      </p:pic>
      <p:pic>
        <p:nvPicPr>
          <p:cNvPr id="26627" name="Obraz 7"/>
          <p:cNvPicPr>
            <a:picLocks noChangeAspect="1"/>
          </p:cNvPicPr>
          <p:nvPr/>
        </p:nvPicPr>
        <p:blipFill>
          <a:blip r:embed="rId3"/>
          <a:srcRect/>
          <a:stretch>
            <a:fillRect/>
          </a:stretch>
        </p:blipFill>
        <p:spPr bwMode="auto">
          <a:xfrm>
            <a:off x="1077913" y="1597025"/>
            <a:ext cx="1527175" cy="1539875"/>
          </a:xfrm>
          <a:prstGeom prst="rect">
            <a:avLst/>
          </a:prstGeom>
          <a:noFill/>
          <a:ln w="9525">
            <a:noFill/>
            <a:miter lim="800000"/>
            <a:headEnd/>
            <a:tailEnd/>
          </a:ln>
        </p:spPr>
      </p:pic>
      <p:pic>
        <p:nvPicPr>
          <p:cNvPr id="26628" name="Obraz 10"/>
          <p:cNvPicPr>
            <a:picLocks noChangeAspect="1"/>
          </p:cNvPicPr>
          <p:nvPr/>
        </p:nvPicPr>
        <p:blipFill>
          <a:blip r:embed="rId4"/>
          <a:srcRect/>
          <a:stretch>
            <a:fillRect/>
          </a:stretch>
        </p:blipFill>
        <p:spPr bwMode="auto">
          <a:xfrm>
            <a:off x="679450" y="3767138"/>
            <a:ext cx="2325688" cy="1800225"/>
          </a:xfrm>
          <a:prstGeom prst="rect">
            <a:avLst/>
          </a:prstGeom>
          <a:noFill/>
          <a:ln w="9525">
            <a:noFill/>
            <a:miter lim="800000"/>
            <a:headEnd/>
            <a:tailEnd/>
          </a:ln>
        </p:spPr>
      </p:pic>
      <p:pic>
        <p:nvPicPr>
          <p:cNvPr id="26629" name="Obraz 11"/>
          <p:cNvPicPr>
            <a:picLocks noChangeAspect="1"/>
          </p:cNvPicPr>
          <p:nvPr/>
        </p:nvPicPr>
        <p:blipFill>
          <a:blip r:embed="rId5"/>
          <a:srcRect/>
          <a:stretch>
            <a:fillRect/>
          </a:stretch>
        </p:blipFill>
        <p:spPr bwMode="auto">
          <a:xfrm>
            <a:off x="3489325" y="3775075"/>
            <a:ext cx="1525588" cy="1905000"/>
          </a:xfrm>
          <a:prstGeom prst="rect">
            <a:avLst/>
          </a:prstGeom>
          <a:noFill/>
          <a:ln w="9525">
            <a:noFill/>
            <a:miter lim="800000"/>
            <a:headEnd/>
            <a:tailEnd/>
          </a:ln>
        </p:spPr>
      </p:pic>
      <p:pic>
        <p:nvPicPr>
          <p:cNvPr id="26630" name="Obraz 12"/>
          <p:cNvPicPr>
            <a:picLocks noChangeAspect="1"/>
          </p:cNvPicPr>
          <p:nvPr/>
        </p:nvPicPr>
        <p:blipFill>
          <a:blip r:embed="rId6"/>
          <a:srcRect/>
          <a:stretch>
            <a:fillRect/>
          </a:stretch>
        </p:blipFill>
        <p:spPr bwMode="auto">
          <a:xfrm>
            <a:off x="5992813" y="1597025"/>
            <a:ext cx="1558925" cy="1725613"/>
          </a:xfrm>
          <a:prstGeom prst="rect">
            <a:avLst/>
          </a:prstGeom>
          <a:noFill/>
          <a:ln w="9525">
            <a:noFill/>
            <a:miter lim="800000"/>
            <a:headEnd/>
            <a:tailEnd/>
          </a:ln>
        </p:spPr>
      </p:pic>
      <p:pic>
        <p:nvPicPr>
          <p:cNvPr id="26631" name="Obraz 13"/>
          <p:cNvPicPr>
            <a:picLocks noChangeAspect="1"/>
          </p:cNvPicPr>
          <p:nvPr/>
        </p:nvPicPr>
        <p:blipFill>
          <a:blip r:embed="rId7"/>
          <a:srcRect/>
          <a:stretch>
            <a:fillRect/>
          </a:stretch>
        </p:blipFill>
        <p:spPr bwMode="auto">
          <a:xfrm>
            <a:off x="8251825" y="1597025"/>
            <a:ext cx="1655763" cy="1739900"/>
          </a:xfrm>
          <a:prstGeom prst="rect">
            <a:avLst/>
          </a:prstGeom>
          <a:noFill/>
          <a:ln w="9525">
            <a:noFill/>
            <a:miter lim="800000"/>
            <a:headEnd/>
            <a:tailEnd/>
          </a:ln>
        </p:spPr>
      </p:pic>
      <p:pic>
        <p:nvPicPr>
          <p:cNvPr id="26632" name="Picture 2"/>
          <p:cNvPicPr>
            <a:picLocks noChangeAspect="1" noChangeArrowheads="1"/>
          </p:cNvPicPr>
          <p:nvPr/>
        </p:nvPicPr>
        <p:blipFill>
          <a:blip r:embed="rId8"/>
          <a:srcRect/>
          <a:stretch>
            <a:fillRect/>
          </a:stretch>
        </p:blipFill>
        <p:spPr bwMode="auto">
          <a:xfrm>
            <a:off x="6096000" y="3767138"/>
            <a:ext cx="1527175" cy="1538287"/>
          </a:xfrm>
          <a:prstGeom prst="rect">
            <a:avLst/>
          </a:prstGeom>
          <a:noFill/>
          <a:ln w="9525">
            <a:noFill/>
            <a:miter lim="800000"/>
            <a:headEnd/>
            <a:tailEnd/>
          </a:ln>
        </p:spPr>
      </p:pic>
      <p:pic>
        <p:nvPicPr>
          <p:cNvPr id="26633" name="Obraz 15"/>
          <p:cNvPicPr>
            <a:picLocks noChangeAspect="1"/>
          </p:cNvPicPr>
          <p:nvPr/>
        </p:nvPicPr>
        <p:blipFill>
          <a:blip r:embed="rId9"/>
          <a:srcRect/>
          <a:stretch>
            <a:fillRect/>
          </a:stretch>
        </p:blipFill>
        <p:spPr bwMode="auto">
          <a:xfrm>
            <a:off x="8315325" y="3767138"/>
            <a:ext cx="1527175" cy="18129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sz="3200" dirty="0">
                <a:latin typeface="Calibri" panose="020F0502020204030204" pitchFamily="34" charset="0"/>
                <a:cs typeface="Arial" panose="020B0604020202020204" pitchFamily="34" charset="0"/>
              </a:rPr>
              <a:t>Koszty kwalifikowane</a:t>
            </a:r>
          </a:p>
        </p:txBody>
      </p:sp>
      <p:sp>
        <p:nvSpPr>
          <p:cNvPr id="6" name="Prostokąt 5"/>
          <p:cNvSpPr/>
          <p:nvPr/>
        </p:nvSpPr>
        <p:spPr>
          <a:xfrm>
            <a:off x="1495425" y="1476375"/>
            <a:ext cx="8785225" cy="3460750"/>
          </a:xfrm>
          <a:prstGeom prst="rect">
            <a:avLst/>
          </a:prstGeom>
        </p:spPr>
        <p:txBody>
          <a:bodyPr>
            <a:spAutoFit/>
          </a:bodyPr>
          <a:lstStyle/>
          <a:p>
            <a:pPr marL="0" marR="0" lvl="0" indent="0" algn="just" defTabSz="914400" rtl="0" eaLnBrk="1" fontAlgn="auto" latinLnBrk="0" hangingPunct="1">
              <a:lnSpc>
                <a:spcPct val="100000"/>
              </a:lnSpc>
              <a:spcBef>
                <a:spcPct val="20000"/>
              </a:spcBef>
              <a:spcAft>
                <a:spcPts val="0"/>
              </a:spcAft>
              <a:buClrTx/>
              <a:buSzTx/>
              <a:buFont typeface="Arial" charset="0"/>
              <a:buNone/>
              <a:tabLst/>
              <a:defRPr/>
            </a:pPr>
            <a:r>
              <a:rPr kumimoji="0" lang="pl-PL" sz="24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Budynek istniejący</a:t>
            </a:r>
          </a:p>
          <a:p>
            <a:pPr marL="742950" marR="0" lvl="1" indent="-285750" algn="just" defTabSz="914400" rtl="0" eaLnBrk="1" fontAlgn="auto" latinLnBrk="0" hangingPunct="1">
              <a:lnSpc>
                <a:spcPct val="107000"/>
              </a:lnSpc>
              <a:spcBef>
                <a:spcPct val="20000"/>
              </a:spcBef>
              <a:spcAft>
                <a:spcPts val="0"/>
              </a:spcAft>
              <a:buClrTx/>
              <a:buSzTx/>
              <a:buFont typeface="Arial" panose="020B0604020202020204" pitchFamily="34" charset="0"/>
              <a:buChar char="•"/>
              <a:tabLst/>
              <a:defRPr/>
            </a:pPr>
            <a:r>
              <a:rPr kumimoji="0" lang="pl-PL" altLang="pl-PL" sz="2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Przez budynek istniejący należy rozumieć budynek oddany do użytkowania na podstawie </a:t>
            </a:r>
            <a:r>
              <a:rPr kumimoji="0" lang="pl-PL" altLang="pl-PL" sz="24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zawiadomienia o zakończeniu budowy </a:t>
            </a:r>
            <a:r>
              <a:rPr kumimoji="0" lang="pl-PL" altLang="pl-PL" sz="2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do którego organ właściwy nie wniósł sprzeciwu lub na podstawie prawomocnej decyzji o pozwoleniu na użytkowanie wydanej przez właściwy organ</a:t>
            </a:r>
          </a:p>
          <a:p>
            <a:pPr marL="742950" marR="0" lvl="1" indent="-285750" algn="just" defTabSz="914400" rtl="0" eaLnBrk="1" fontAlgn="auto" latinLnBrk="0" hangingPunct="1">
              <a:lnSpc>
                <a:spcPct val="107000"/>
              </a:lnSpc>
              <a:spcBef>
                <a:spcPct val="20000"/>
              </a:spcBef>
              <a:spcAft>
                <a:spcPts val="0"/>
              </a:spcAft>
              <a:buClrTx/>
              <a:buSzTx/>
              <a:buFont typeface="Arial" panose="020B0604020202020204" pitchFamily="34" charset="0"/>
              <a:buChar char="•"/>
              <a:tabLst/>
              <a:defRPr/>
            </a:pPr>
            <a:r>
              <a:rPr kumimoji="0" lang="pl-PL" sz="2400" b="0" i="0" u="none" strike="noStrike" kern="1200" cap="none" spc="0" normalizeH="0" baseline="0" noProof="0" dirty="0">
                <a:ln>
                  <a:noFill/>
                </a:ln>
                <a:solidFill>
                  <a:srgbClr val="FF0000"/>
                </a:solidFill>
                <a:effectLst/>
                <a:uLnTx/>
                <a:uFillTx/>
                <a:latin typeface="Calibri" panose="020F0502020204030204"/>
                <a:ea typeface="+mn-ea"/>
                <a:cs typeface="+mn-cs"/>
              </a:rPr>
              <a:t>Budynki </a:t>
            </a:r>
            <a:r>
              <a:rPr kumimoji="0" lang="pl-PL" sz="2400" b="1" i="0" u="none" strike="noStrike" kern="1200" cap="none" spc="0" normalizeH="0" baseline="0" noProof="0" dirty="0">
                <a:ln>
                  <a:noFill/>
                </a:ln>
                <a:solidFill>
                  <a:srgbClr val="FF0000"/>
                </a:solidFill>
                <a:effectLst/>
                <a:uLnTx/>
                <a:uFillTx/>
                <a:latin typeface="Calibri" panose="020F0502020204030204"/>
                <a:ea typeface="+mn-ea"/>
                <a:cs typeface="+mn-cs"/>
              </a:rPr>
              <a:t>nowobudowane</a:t>
            </a:r>
            <a:r>
              <a:rPr kumimoji="0" lang="pl-PL" sz="2400" b="0" i="0" u="none" strike="noStrike" kern="1200" cap="none" spc="0" normalizeH="0" baseline="0" noProof="0" dirty="0">
                <a:ln>
                  <a:noFill/>
                </a:ln>
                <a:solidFill>
                  <a:srgbClr val="FF0000"/>
                </a:solidFill>
                <a:effectLst/>
                <a:uLnTx/>
                <a:uFillTx/>
                <a:latin typeface="Calibri" panose="020F0502020204030204"/>
                <a:ea typeface="+mn-ea"/>
                <a:cs typeface="+mn-cs"/>
              </a:rPr>
              <a:t> nie kwalifikują się do programu</a:t>
            </a:r>
          </a:p>
          <a:p>
            <a:pPr marL="742950" marR="0" lvl="1" indent="-285750" algn="just" defTabSz="914400" rtl="0" eaLnBrk="1" fontAlgn="auto" latinLnBrk="0" hangingPunct="1">
              <a:lnSpc>
                <a:spcPct val="107000"/>
              </a:lnSpc>
              <a:spcBef>
                <a:spcPct val="20000"/>
              </a:spcBef>
              <a:spcAft>
                <a:spcPts val="0"/>
              </a:spcAft>
              <a:buClrTx/>
              <a:buSzTx/>
              <a:buFont typeface="Arial" panose="020B0604020202020204" pitchFamily="34" charset="0"/>
              <a:buChar char="•"/>
              <a:tabLst/>
              <a:defRPr/>
            </a:pPr>
            <a:endParaRPr kumimoji="0" lang="pl-PL" altLang="pl-PL" sz="2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t>Wymagania techniczne</a:t>
            </a:r>
          </a:p>
        </p:txBody>
      </p:sp>
      <p:sp>
        <p:nvSpPr>
          <p:cNvPr id="3" name="pole tekstowe 2">
            <a:extLst>
              <a:ext uri="{FF2B5EF4-FFF2-40B4-BE49-F238E27FC236}">
                <a16:creationId xmlns:a16="http://schemas.microsoft.com/office/drawing/2014/main" id="{260BF1F4-E8A3-4D7D-BB80-6E0A4DCA53A6}"/>
              </a:ext>
            </a:extLst>
          </p:cNvPr>
          <p:cNvSpPr txBox="1"/>
          <p:nvPr/>
        </p:nvSpPr>
        <p:spPr>
          <a:xfrm>
            <a:off x="71021" y="967666"/>
            <a:ext cx="12055876" cy="483209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2400" b="1" i="0" u="none" strike="noStrike" kern="1200" cap="none" spc="0" normalizeH="0" baseline="0" noProof="0" dirty="0">
                <a:ln>
                  <a:noFill/>
                </a:ln>
                <a:solidFill>
                  <a:srgbClr val="FF0000"/>
                </a:solidFill>
                <a:effectLst/>
                <a:uLnTx/>
                <a:uFillTx/>
                <a:latin typeface="Arial" charset="0"/>
                <a:ea typeface="+mn-ea"/>
                <a:cs typeface="Arial" charset="0"/>
              </a:rPr>
              <a:t>Wycofanie dotacji na kotły węglowe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8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pl-PL" sz="1800" b="1" i="0" u="none" strike="noStrike" kern="1200" cap="none" spc="0" normalizeH="0" baseline="0" noProof="0" dirty="0">
                <a:ln>
                  <a:noFill/>
                </a:ln>
                <a:solidFill>
                  <a:prstClr val="black"/>
                </a:solidFill>
                <a:effectLst/>
                <a:uLnTx/>
                <a:uFillTx/>
                <a:latin typeface="Arial" charset="0"/>
                <a:ea typeface="+mn-ea"/>
                <a:cs typeface="Arial" charset="0"/>
              </a:rPr>
              <a:t>Zakup i montaż kotła na węgiel w ramach programu „Czyste Powietrze” był możliwy tylko do 31 grudnia 2021 r</a:t>
            </a:r>
            <a:r>
              <a:rPr kumimoji="0" lang="pl-PL" sz="1800" b="0" i="0" u="none" strike="noStrike" kern="1200" cap="none" spc="0" normalizeH="0" baseline="0" noProof="0" dirty="0">
                <a:ln>
                  <a:noFill/>
                </a:ln>
                <a:solidFill>
                  <a:prstClr val="black"/>
                </a:solidFill>
                <a:effectLst/>
                <a:uLnTx/>
                <a:uFillTx/>
                <a:latin typeface="Arial" charset="0"/>
                <a:ea typeface="+mn-ea"/>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8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prstClr val="black"/>
                </a:solidFill>
                <a:effectLst/>
                <a:uLnTx/>
                <a:uFillTx/>
                <a:latin typeface="Arial" charset="0"/>
                <a:ea typeface="+mn-ea"/>
                <a:cs typeface="Arial" charset="0"/>
              </a:rPr>
              <a:t>Okres przejściowy do końca roku 2021 związany jest z tym, że program dopuszcza rozpoczęcie przedsięwzięcia do 6 miesięcy przed datą złożenia wniosku o dofinansowanie. </a:t>
            </a:r>
            <a:r>
              <a:rPr kumimoji="0" lang="pl-PL" sz="1800" b="1" i="0" u="none" strike="noStrike" kern="1200" cap="none" spc="0" normalizeH="0" baseline="0" noProof="0" dirty="0">
                <a:ln>
                  <a:noFill/>
                </a:ln>
                <a:solidFill>
                  <a:prstClr val="black"/>
                </a:solidFill>
                <a:effectLst/>
                <a:uLnTx/>
                <a:uFillTx/>
                <a:latin typeface="Arial" charset="0"/>
                <a:ea typeface="+mn-ea"/>
                <a:cs typeface="Arial" charset="0"/>
              </a:rPr>
              <a:t>Wszyscy, którzy złożą wniosek o dofinansowanie, zakupią i zamontują kocioł na węgiel do 31 grudnia 2021 r. będą mieli ten koszt zakwalifikowany do dotacji </a:t>
            </a:r>
            <a:r>
              <a:rPr kumimoji="0" lang="pl-PL" sz="1800" b="0" i="0" u="none" strike="noStrike" kern="1200" cap="none" spc="0" normalizeH="0" baseline="0" noProof="0" dirty="0">
                <a:ln>
                  <a:noFill/>
                </a:ln>
                <a:solidFill>
                  <a:prstClr val="black"/>
                </a:solidFill>
                <a:effectLst/>
                <a:uLnTx/>
                <a:uFillTx/>
                <a:latin typeface="Arial" charset="0"/>
                <a:ea typeface="+mn-ea"/>
                <a:cs typeface="Arial" charset="0"/>
              </a:rPr>
              <a:t>(został dodany odpowiedni przypis w załączniku 2 i 2a do programu).</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8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prstClr val="black"/>
                </a:solidFill>
                <a:effectLst/>
                <a:uLnTx/>
                <a:uFillTx/>
                <a:latin typeface="Arial" charset="0"/>
                <a:ea typeface="+mn-ea"/>
                <a:cs typeface="Arial" charset="0"/>
              </a:rPr>
              <a:t>Kotły na węgiel będą dofinansowane </a:t>
            </a:r>
            <a:r>
              <a:rPr kumimoji="0" lang="pl-PL" sz="1800" b="1" i="0" u="none" strike="noStrike" kern="1200" cap="none" spc="0" normalizeH="0" baseline="0" noProof="0" dirty="0">
                <a:ln>
                  <a:noFill/>
                </a:ln>
                <a:solidFill>
                  <a:prstClr val="black"/>
                </a:solidFill>
                <a:effectLst/>
                <a:uLnTx/>
                <a:uFillTx/>
                <a:latin typeface="Arial" charset="0"/>
                <a:ea typeface="+mn-ea"/>
                <a:cs typeface="Arial" charset="0"/>
              </a:rPr>
              <a:t>pod warunkiem</a:t>
            </a:r>
            <a:r>
              <a:rPr kumimoji="0" lang="pl-PL" sz="1800" b="0" i="0" u="none" strike="noStrike" kern="1200" cap="none" spc="0" normalizeH="0" baseline="0" noProof="0" dirty="0">
                <a:ln>
                  <a:noFill/>
                </a:ln>
                <a:solidFill>
                  <a:prstClr val="black"/>
                </a:solidFill>
                <a:effectLst/>
                <a:uLnTx/>
                <a:uFillTx/>
                <a:latin typeface="Arial" charset="0"/>
                <a:ea typeface="+mn-ea"/>
                <a:cs typeface="Arial" charset="0"/>
              </a:rPr>
              <a:t>:</a:t>
            </a:r>
          </a:p>
          <a:p>
            <a:pPr marL="0" marR="0" lvl="0" indent="0" algn="l" defTabSz="914400" rtl="0" eaLnBrk="1" fontAlgn="base" latinLnBrk="0" hangingPunct="1">
              <a:lnSpc>
                <a:spcPct val="100000"/>
              </a:lnSpc>
              <a:spcBef>
                <a:spcPct val="0"/>
              </a:spcBef>
              <a:spcAft>
                <a:spcPct val="0"/>
              </a:spcAft>
              <a:buClrTx/>
              <a:buSzTx/>
              <a:buFont typeface="+mj-lt"/>
              <a:buAutoNum type="arabicPeriod"/>
              <a:tabLst/>
              <a:defRPr/>
            </a:pPr>
            <a:r>
              <a:rPr kumimoji="0" lang="pl-PL" sz="1800" b="0" i="0" u="none" strike="noStrike" kern="1200" cap="none" spc="0" normalizeH="0" baseline="0" noProof="0" dirty="0">
                <a:ln>
                  <a:noFill/>
                </a:ln>
                <a:solidFill>
                  <a:prstClr val="black"/>
                </a:solidFill>
                <a:effectLst/>
                <a:uLnTx/>
                <a:uFillTx/>
                <a:latin typeface="Arial" charset="0"/>
                <a:ea typeface="+mn-ea"/>
                <a:cs typeface="Arial" charset="0"/>
              </a:rPr>
              <a:t> Złożenia wniosku o dofinansowanie obejmującego kocioł na węgiel do 31 grudnia 2021 r.,</a:t>
            </a:r>
          </a:p>
          <a:p>
            <a:pPr marL="0" marR="0" lvl="0" indent="0" algn="l" defTabSz="914400" rtl="0" eaLnBrk="1" fontAlgn="base" latinLnBrk="0" hangingPunct="1">
              <a:lnSpc>
                <a:spcPct val="100000"/>
              </a:lnSpc>
              <a:spcBef>
                <a:spcPct val="0"/>
              </a:spcBef>
              <a:spcAft>
                <a:spcPct val="0"/>
              </a:spcAft>
              <a:buClrTx/>
              <a:buSzTx/>
              <a:buFont typeface="+mj-lt"/>
              <a:buAutoNum type="arabicPeriod"/>
              <a:tabLst/>
              <a:defRPr/>
            </a:pPr>
            <a:r>
              <a:rPr kumimoji="0" lang="pl-PL" sz="1800" b="0" i="0" u="none" strike="noStrike" kern="1200" cap="none" spc="0" normalizeH="0" baseline="0" noProof="0" dirty="0">
                <a:ln>
                  <a:noFill/>
                </a:ln>
                <a:solidFill>
                  <a:prstClr val="black"/>
                </a:solidFill>
                <a:effectLst/>
                <a:uLnTx/>
                <a:uFillTx/>
                <a:latin typeface="Arial" charset="0"/>
                <a:ea typeface="+mn-ea"/>
                <a:cs typeface="Arial" charset="0"/>
              </a:rPr>
              <a:t> Zakupu kotła na węgiel do 31 grudnia 2021 r.,</a:t>
            </a:r>
          </a:p>
          <a:p>
            <a:pPr marL="0" marR="0" lvl="0" indent="0" algn="l" defTabSz="914400" rtl="0" eaLnBrk="1" fontAlgn="base" latinLnBrk="0" hangingPunct="1">
              <a:lnSpc>
                <a:spcPct val="100000"/>
              </a:lnSpc>
              <a:spcBef>
                <a:spcPct val="0"/>
              </a:spcBef>
              <a:spcAft>
                <a:spcPct val="0"/>
              </a:spcAft>
              <a:buClrTx/>
              <a:buSzTx/>
              <a:buFont typeface="+mj-lt"/>
              <a:buAutoNum type="arabicPeriod"/>
              <a:tabLst/>
              <a:defRPr/>
            </a:pPr>
            <a:r>
              <a:rPr kumimoji="0" lang="pl-PL" sz="1800" b="0" i="0" u="none" strike="noStrike" kern="1200" cap="none" spc="0" normalizeH="0" baseline="0" noProof="0" dirty="0">
                <a:ln>
                  <a:noFill/>
                </a:ln>
                <a:solidFill>
                  <a:prstClr val="black"/>
                </a:solidFill>
                <a:effectLst/>
                <a:uLnTx/>
                <a:uFillTx/>
                <a:latin typeface="Arial" charset="0"/>
                <a:ea typeface="+mn-ea"/>
                <a:cs typeface="Arial" charset="0"/>
              </a:rPr>
              <a:t> Wystawienia faktury za kocioł i montaż do 31 grudnia 2021 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8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Arial" charset="0"/>
                <a:ea typeface="+mn-ea"/>
                <a:cs typeface="Arial" charset="0"/>
              </a:rPr>
              <a:t>Powyższy warunek nie dotyczy wniosków złożonych przed datą wejścia w życie zmian w programie (1 lipca 2021 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800" b="1" i="0" u="none" strike="noStrike" kern="1200" cap="none" spc="0" normalizeH="0" baseline="0" noProof="0" dirty="0">
                <a:ln>
                  <a:noFill/>
                </a:ln>
                <a:solidFill>
                  <a:srgbClr val="FF0000"/>
                </a:solidFill>
                <a:effectLst/>
                <a:uLnTx/>
                <a:uFillTx/>
                <a:latin typeface="Arial" charset="0"/>
                <a:ea typeface="+mn-ea"/>
                <a:cs typeface="Arial" charset="0"/>
              </a:rPr>
              <a:t>Od 1 stycznia 2022 r. nie można otrzymać dotacji na zakup kotła węglowego w programie </a:t>
            </a:r>
            <a:br>
              <a:rPr kumimoji="0" lang="pl-PL" sz="1800" b="1" i="0" u="none" strike="noStrike" kern="1200" cap="none" spc="0" normalizeH="0" baseline="0" noProof="0" dirty="0">
                <a:ln>
                  <a:noFill/>
                </a:ln>
                <a:solidFill>
                  <a:srgbClr val="FF0000"/>
                </a:solidFill>
                <a:effectLst/>
                <a:uLnTx/>
                <a:uFillTx/>
                <a:latin typeface="Arial" charset="0"/>
                <a:ea typeface="+mn-ea"/>
                <a:cs typeface="Arial" charset="0"/>
              </a:rPr>
            </a:br>
            <a:r>
              <a:rPr kumimoji="0" lang="pl-PL" sz="1800" b="1" i="0" u="none" strike="noStrike" kern="1200" cap="none" spc="0" normalizeH="0" baseline="0" noProof="0" dirty="0">
                <a:ln>
                  <a:noFill/>
                </a:ln>
                <a:solidFill>
                  <a:srgbClr val="FF0000"/>
                </a:solidFill>
                <a:effectLst/>
                <a:uLnTx/>
                <a:uFillTx/>
                <a:latin typeface="Arial" charset="0"/>
                <a:ea typeface="+mn-ea"/>
                <a:cs typeface="Arial" charset="0"/>
              </a:rPr>
              <a:t>„Czyste Powietrze”.</a:t>
            </a:r>
            <a:endParaRPr kumimoji="0" lang="pl-PL"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914930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ytuł 1"/>
          <p:cNvSpPr>
            <a:spLocks noGrp="1"/>
          </p:cNvSpPr>
          <p:nvPr>
            <p:ph type="title"/>
          </p:nvPr>
        </p:nvSpPr>
        <p:spPr>
          <a:xfrm>
            <a:off x="2287588" y="120650"/>
            <a:ext cx="7616825" cy="1143000"/>
          </a:xfrm>
        </p:spPr>
        <p:txBody>
          <a:bodyPr/>
          <a:lstStyle/>
          <a:p>
            <a:r>
              <a:rPr lang="pl-PL" sz="3200">
                <a:latin typeface="Calibri" pitchFamily="34" charset="0"/>
                <a:cs typeface="Arial" charset="0"/>
              </a:rPr>
              <a:t>Koszty kwalifikowane</a:t>
            </a:r>
          </a:p>
        </p:txBody>
      </p:sp>
      <p:sp>
        <p:nvSpPr>
          <p:cNvPr id="8" name="Symbol zastępczy zawartości 2"/>
          <p:cNvSpPr>
            <a:spLocks noGrp="1"/>
          </p:cNvSpPr>
          <p:nvPr>
            <p:ph idx="1"/>
          </p:nvPr>
        </p:nvSpPr>
        <p:spPr>
          <a:xfrm>
            <a:off x="957263" y="1438274"/>
            <a:ext cx="9417050" cy="4610833"/>
          </a:xfrm>
        </p:spPr>
        <p:txBody>
          <a:bodyPr rtlCol="0">
            <a:normAutofit lnSpcReduction="10000"/>
          </a:bodyPr>
          <a:lstStyle/>
          <a:p>
            <a:pPr fontAlgn="auto">
              <a:spcAft>
                <a:spcPts val="0"/>
              </a:spcAft>
              <a:buFont typeface="Arial" panose="020B0604020202020204" pitchFamily="34" charset="0"/>
              <a:buNone/>
              <a:defRPr/>
            </a:pPr>
            <a:r>
              <a:rPr lang="pl-PL" sz="2200" b="1" dirty="0">
                <a:solidFill>
                  <a:schemeClr val="accent1">
                    <a:lumMod val="50000"/>
                  </a:schemeClr>
                </a:solidFill>
              </a:rPr>
              <a:t>Źródło ciepła</a:t>
            </a:r>
          </a:p>
          <a:p>
            <a:pPr marL="720725" lvl="1" indent="-360363" algn="just" fontAlgn="auto">
              <a:spcAft>
                <a:spcPts val="0"/>
              </a:spcAft>
              <a:buFont typeface="Arial" panose="020B0604020202020204" pitchFamily="34" charset="0"/>
              <a:buChar char="•"/>
              <a:defRPr/>
            </a:pPr>
            <a:r>
              <a:rPr lang="pl-PL" sz="2200" dirty="0">
                <a:solidFill>
                  <a:schemeClr val="accent1">
                    <a:lumMod val="50000"/>
                  </a:schemeClr>
                </a:solidFill>
              </a:rPr>
              <a:t>Kwalifikowane są koszty związane ze źródłem ciepła, w przypadku jego instalacji na potrzeby </a:t>
            </a:r>
            <a:r>
              <a:rPr lang="pl-PL" sz="2200" b="1" dirty="0">
                <a:solidFill>
                  <a:schemeClr val="accent1">
                    <a:lumMod val="50000"/>
                  </a:schemeClr>
                </a:solidFill>
              </a:rPr>
              <a:t>ogrzewania lub ogrzewania i ciepłej wody użytkowej</a:t>
            </a:r>
            <a:r>
              <a:rPr lang="pl-PL" sz="2200" dirty="0">
                <a:solidFill>
                  <a:schemeClr val="accent1">
                    <a:lumMod val="50000"/>
                  </a:schemeClr>
                </a:solidFill>
              </a:rPr>
              <a:t>. </a:t>
            </a:r>
          </a:p>
          <a:p>
            <a:pPr marL="720725" lvl="1" indent="-360363" algn="just" fontAlgn="auto">
              <a:spcAft>
                <a:spcPts val="0"/>
              </a:spcAft>
              <a:buFont typeface="Arial" panose="020B0604020202020204" pitchFamily="34" charset="0"/>
              <a:buChar char="•"/>
              <a:defRPr/>
            </a:pPr>
            <a:r>
              <a:rPr lang="pl-PL" sz="2200" dirty="0">
                <a:solidFill>
                  <a:schemeClr val="accent1">
                    <a:lumMod val="50000"/>
                  </a:schemeClr>
                </a:solidFill>
              </a:rPr>
              <a:t>Wymiana na kocioł stałopalny z certyfikatem </a:t>
            </a:r>
            <a:r>
              <a:rPr lang="pl-PL" sz="2200" dirty="0" err="1">
                <a:solidFill>
                  <a:schemeClr val="accent1">
                    <a:lumMod val="50000"/>
                  </a:schemeClr>
                </a:solidFill>
              </a:rPr>
              <a:t>ekoprojektu</a:t>
            </a:r>
            <a:r>
              <a:rPr lang="pl-PL" sz="2200" dirty="0">
                <a:solidFill>
                  <a:schemeClr val="accent1">
                    <a:lumMod val="50000"/>
                  </a:schemeClr>
                </a:solidFill>
              </a:rPr>
              <a:t> (</a:t>
            </a:r>
            <a:r>
              <a:rPr lang="pl-PL" sz="2200" dirty="0" err="1">
                <a:solidFill>
                  <a:schemeClr val="accent1">
                    <a:lumMod val="50000"/>
                  </a:schemeClr>
                </a:solidFill>
              </a:rPr>
              <a:t>ecodesing</a:t>
            </a:r>
            <a:r>
              <a:rPr lang="pl-PL" sz="2200" dirty="0">
                <a:solidFill>
                  <a:schemeClr val="accent1">
                    <a:lumMod val="50000"/>
                  </a:schemeClr>
                </a:solidFill>
              </a:rPr>
              <a:t>) oraz co najmniej klasy energetycznej </a:t>
            </a:r>
            <a:r>
              <a:rPr lang="pl-PL" sz="2200" b="1" dirty="0">
                <a:solidFill>
                  <a:schemeClr val="accent1">
                    <a:lumMod val="50000"/>
                  </a:schemeClr>
                </a:solidFill>
              </a:rPr>
              <a:t>B</a:t>
            </a:r>
            <a:r>
              <a:rPr lang="pl-PL" sz="2200" dirty="0">
                <a:solidFill>
                  <a:schemeClr val="accent1">
                    <a:lumMod val="50000"/>
                  </a:schemeClr>
                </a:solidFill>
              </a:rPr>
              <a:t>,</a:t>
            </a:r>
          </a:p>
          <a:p>
            <a:pPr marL="720725" lvl="1" indent="-360363" algn="just" fontAlgn="auto">
              <a:spcAft>
                <a:spcPts val="0"/>
              </a:spcAft>
              <a:buFont typeface="Arial" panose="020B0604020202020204" pitchFamily="34" charset="0"/>
              <a:buChar char="•"/>
              <a:defRPr/>
            </a:pPr>
            <a:r>
              <a:rPr lang="pl-PL" sz="2200" dirty="0">
                <a:solidFill>
                  <a:schemeClr val="accent1">
                    <a:lumMod val="50000"/>
                  </a:schemeClr>
                </a:solidFill>
              </a:rPr>
              <a:t>Od </a:t>
            </a:r>
            <a:r>
              <a:rPr lang="pl-PL" sz="2200" b="1" dirty="0">
                <a:solidFill>
                  <a:schemeClr val="accent1">
                    <a:lumMod val="50000"/>
                  </a:schemeClr>
                </a:solidFill>
              </a:rPr>
              <a:t>1 lipca 2021 r. </a:t>
            </a:r>
            <a:r>
              <a:rPr lang="pl-PL" sz="2200" dirty="0">
                <a:solidFill>
                  <a:schemeClr val="accent1">
                    <a:lumMod val="50000"/>
                  </a:schemeClr>
                </a:solidFill>
              </a:rPr>
              <a:t>kosztem kwalifikowany będzie zakup/montaż kotła na </a:t>
            </a:r>
            <a:r>
              <a:rPr lang="pl-PL" sz="2200" b="1" dirty="0">
                <a:solidFill>
                  <a:schemeClr val="accent1">
                    <a:lumMod val="50000"/>
                  </a:schemeClr>
                </a:solidFill>
              </a:rPr>
              <a:t>pellet drzewny </a:t>
            </a:r>
            <a:r>
              <a:rPr lang="pl-PL" sz="2200" dirty="0">
                <a:solidFill>
                  <a:schemeClr val="accent1">
                    <a:lumMod val="50000"/>
                  </a:schemeClr>
                </a:solidFill>
              </a:rPr>
              <a:t>z automatycznym sposobem podawania paliwa, o obniżonej emisyjności cząstek stałych o wartości </a:t>
            </a:r>
            <a:r>
              <a:rPr lang="pl-PL" sz="2200" b="1" dirty="0">
                <a:solidFill>
                  <a:schemeClr val="accent1">
                    <a:lumMod val="50000"/>
                  </a:schemeClr>
                </a:solidFill>
              </a:rPr>
              <a:t>nie większej niż 20 mg/m</a:t>
            </a:r>
            <a:r>
              <a:rPr lang="pl-PL" sz="2200" b="1" baseline="30000" dirty="0">
                <a:solidFill>
                  <a:schemeClr val="accent1">
                    <a:lumMod val="50000"/>
                  </a:schemeClr>
                </a:solidFill>
              </a:rPr>
              <a:t>3  </a:t>
            </a:r>
            <a:r>
              <a:rPr lang="pl-PL" altLang="pl-PL" sz="2200" dirty="0">
                <a:solidFill>
                  <a:schemeClr val="accent1">
                    <a:lumMod val="50000"/>
                  </a:schemeClr>
                </a:solidFill>
              </a:rPr>
              <a:t>klasy energetycznej </a:t>
            </a:r>
            <a:r>
              <a:rPr lang="pl-PL" altLang="pl-PL" sz="2200" b="1" dirty="0">
                <a:solidFill>
                  <a:schemeClr val="accent1">
                    <a:lumMod val="50000"/>
                  </a:schemeClr>
                </a:solidFill>
              </a:rPr>
              <a:t>A+</a:t>
            </a:r>
          </a:p>
          <a:p>
            <a:pPr marL="720725" lvl="1" indent="-360363" algn="just" fontAlgn="auto">
              <a:spcAft>
                <a:spcPts val="0"/>
              </a:spcAft>
              <a:buFont typeface="Arial" panose="020B0604020202020204" pitchFamily="34" charset="0"/>
              <a:buChar char="•"/>
              <a:defRPr/>
            </a:pPr>
            <a:r>
              <a:rPr lang="pl-PL" altLang="pl-PL" sz="2200" dirty="0">
                <a:solidFill>
                  <a:schemeClr val="accent1">
                    <a:lumMod val="50000"/>
                  </a:schemeClr>
                </a:solidFill>
              </a:rPr>
              <a:t>Źródło ciepła może być zainstalowane w </a:t>
            </a:r>
            <a:r>
              <a:rPr lang="pl-PL" altLang="pl-PL" sz="2200" b="1" dirty="0">
                <a:solidFill>
                  <a:schemeClr val="accent1">
                    <a:lumMod val="50000"/>
                  </a:schemeClr>
                </a:solidFill>
              </a:rPr>
              <a:t>budynku gospodarczym </a:t>
            </a:r>
            <a:r>
              <a:rPr lang="pl-PL" altLang="pl-PL" sz="2200" dirty="0">
                <a:solidFill>
                  <a:schemeClr val="accent1">
                    <a:lumMod val="50000"/>
                  </a:schemeClr>
                </a:solidFill>
              </a:rPr>
              <a:t>jeżeli służy </a:t>
            </a:r>
            <a:r>
              <a:rPr lang="pl-PL" altLang="pl-PL" sz="2200" b="1" dirty="0">
                <a:solidFill>
                  <a:schemeClr val="accent1">
                    <a:lumMod val="50000"/>
                  </a:schemeClr>
                </a:solidFill>
              </a:rPr>
              <a:t>wyłącznie</a:t>
            </a:r>
            <a:r>
              <a:rPr lang="pl-PL" altLang="pl-PL" sz="2200" dirty="0">
                <a:solidFill>
                  <a:schemeClr val="accent1">
                    <a:lumMod val="50000"/>
                  </a:schemeClr>
                </a:solidFill>
              </a:rPr>
              <a:t> do celów ogrzewania lub ogrzewania i c.w.u. </a:t>
            </a:r>
            <a:r>
              <a:rPr lang="pl-PL" altLang="pl-PL" sz="2200" b="1" dirty="0">
                <a:solidFill>
                  <a:schemeClr val="accent1">
                    <a:lumMod val="50000"/>
                  </a:schemeClr>
                </a:solidFill>
              </a:rPr>
              <a:t>budynku/lokalu mieszkalnego</a:t>
            </a:r>
          </a:p>
          <a:p>
            <a:pPr marL="720725" lvl="1" indent="-360363" algn="just" fontAlgn="auto">
              <a:spcAft>
                <a:spcPts val="0"/>
              </a:spcAft>
              <a:buFont typeface="Arial" panose="020B0604020202020204" pitchFamily="34" charset="0"/>
              <a:buChar char="•"/>
              <a:defRPr/>
            </a:pPr>
            <a:r>
              <a:rPr lang="pl-PL" sz="2200" dirty="0">
                <a:solidFill>
                  <a:schemeClr val="accent1">
                    <a:lumMod val="50000"/>
                  </a:schemeClr>
                </a:solidFill>
              </a:rPr>
              <a:t>Wymiana kopciucha na </a:t>
            </a:r>
            <a:r>
              <a:rPr lang="pl-PL" sz="2200" b="1" dirty="0">
                <a:solidFill>
                  <a:schemeClr val="accent1">
                    <a:lumMod val="50000"/>
                  </a:schemeClr>
                </a:solidFill>
              </a:rPr>
              <a:t>jedno główne źródło ciepła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ytuł 1"/>
          <p:cNvSpPr>
            <a:spLocks noGrp="1"/>
          </p:cNvSpPr>
          <p:nvPr>
            <p:ph type="title"/>
          </p:nvPr>
        </p:nvSpPr>
        <p:spPr>
          <a:xfrm>
            <a:off x="2514600" y="333375"/>
            <a:ext cx="7615238" cy="1143000"/>
          </a:xfrm>
        </p:spPr>
        <p:txBody>
          <a:bodyPr/>
          <a:lstStyle/>
          <a:p>
            <a:r>
              <a:rPr lang="pl-PL" sz="3200">
                <a:latin typeface="Calibri" pitchFamily="34" charset="0"/>
                <a:cs typeface="Arial" charset="0"/>
              </a:rPr>
              <a:t>Koszty kwalifikowane</a:t>
            </a:r>
          </a:p>
        </p:txBody>
      </p:sp>
      <p:sp>
        <p:nvSpPr>
          <p:cNvPr id="8" name="Symbol zastępczy zawartości 2"/>
          <p:cNvSpPr>
            <a:spLocks noGrp="1"/>
          </p:cNvSpPr>
          <p:nvPr>
            <p:ph idx="1"/>
          </p:nvPr>
        </p:nvSpPr>
        <p:spPr>
          <a:xfrm>
            <a:off x="914400" y="1268413"/>
            <a:ext cx="8928100" cy="4452937"/>
          </a:xfrm>
        </p:spPr>
        <p:txBody>
          <a:bodyPr rtlCol="0">
            <a:normAutofit lnSpcReduction="10000"/>
          </a:bodyPr>
          <a:lstStyle/>
          <a:p>
            <a:pPr fontAlgn="auto">
              <a:spcAft>
                <a:spcPts val="0"/>
              </a:spcAft>
              <a:buFont typeface="Arial" panose="020B0604020202020204" pitchFamily="34" charset="0"/>
              <a:buNone/>
              <a:defRPr/>
            </a:pPr>
            <a:r>
              <a:rPr lang="pl-PL" sz="2400" b="1" dirty="0">
                <a:solidFill>
                  <a:schemeClr val="accent1">
                    <a:lumMod val="50000"/>
                  </a:schemeClr>
                </a:solidFill>
              </a:rPr>
              <a:t>Źródło ciepła</a:t>
            </a:r>
          </a:p>
          <a:p>
            <a:pPr marL="720725" lvl="1" indent="-360363" algn="just" fontAlgn="auto">
              <a:spcAft>
                <a:spcPts val="0"/>
              </a:spcAft>
              <a:buFont typeface="Arial" panose="020B0604020202020204" pitchFamily="34" charset="0"/>
              <a:buChar char="•"/>
              <a:defRPr/>
            </a:pPr>
            <a:r>
              <a:rPr lang="pl-PL" sz="2400" dirty="0">
                <a:solidFill>
                  <a:schemeClr val="accent1">
                    <a:lumMod val="50000"/>
                  </a:schemeClr>
                </a:solidFill>
              </a:rPr>
              <a:t>Jeśli przedsięwzięcie nie obejmuje wymiany źródła ciepła, to źródło ciepła znajdujące się w budynku/lokalu musi być zgodne z programem, w przypadku kotłów na paliwo stałe musi spełniać wymóg co najmniej </a:t>
            </a:r>
            <a:r>
              <a:rPr lang="pl-PL" sz="2400" b="1" dirty="0">
                <a:solidFill>
                  <a:schemeClr val="accent1">
                    <a:lumMod val="50000"/>
                  </a:schemeClr>
                </a:solidFill>
              </a:rPr>
              <a:t>5 klasy </a:t>
            </a:r>
            <a:r>
              <a:rPr lang="pl-PL" sz="2400" dirty="0">
                <a:solidFill>
                  <a:schemeClr val="accent1">
                    <a:lumMod val="50000"/>
                  </a:schemeClr>
                </a:solidFill>
              </a:rPr>
              <a:t>według normy przenoszącej normę europejską </a:t>
            </a:r>
            <a:r>
              <a:rPr lang="pl-PL" sz="2400" b="1" dirty="0">
                <a:solidFill>
                  <a:schemeClr val="accent1">
                    <a:lumMod val="50000"/>
                  </a:schemeClr>
                </a:solidFill>
              </a:rPr>
              <a:t>EN 303:5</a:t>
            </a:r>
          </a:p>
          <a:p>
            <a:pPr marL="720725" lvl="1" indent="-360363" algn="just" fontAlgn="auto">
              <a:spcAft>
                <a:spcPts val="0"/>
              </a:spcAft>
              <a:buFont typeface="Arial" panose="020B0604020202020204" pitchFamily="34" charset="0"/>
              <a:buChar char="•"/>
              <a:defRPr/>
            </a:pPr>
            <a:r>
              <a:rPr lang="pl-PL" sz="2400" dirty="0">
                <a:solidFill>
                  <a:schemeClr val="accent1">
                    <a:lumMod val="50000"/>
                  </a:schemeClr>
                </a:solidFill>
              </a:rPr>
              <a:t>Istnieje możliwość wymiany źródła ciepła, jeżeli mimo posiadania w budynku/lokalu mieszkalnym kotła gazowego, wykorzystywane jest nieefektywne źródło ciepła na paliwo stałe, z tym że ilość pobieranego paliwa gazowego (średnia z ostatnich </a:t>
            </a:r>
            <a:r>
              <a:rPr lang="pl-PL" sz="2400" b="1" dirty="0">
                <a:solidFill>
                  <a:schemeClr val="accent1">
                    <a:lumMod val="50000"/>
                  </a:schemeClr>
                </a:solidFill>
              </a:rPr>
              <a:t>3 lat kalendarzowych </a:t>
            </a:r>
            <a:r>
              <a:rPr lang="pl-PL" sz="2400" dirty="0">
                <a:solidFill>
                  <a:schemeClr val="accent1">
                    <a:lumMod val="50000"/>
                  </a:schemeClr>
                </a:solidFill>
              </a:rPr>
              <a:t>poprzedzających rok złożenia wniosku o dofinansowanie, a w przypadku okresu krótszego średnia z całego okresu) w tym lokalu/budynku mieszkalnym nie może być wyższa niż </a:t>
            </a:r>
            <a:r>
              <a:rPr lang="pl-PL" sz="2400" b="1" dirty="0">
                <a:solidFill>
                  <a:schemeClr val="accent1">
                    <a:lumMod val="50000"/>
                  </a:schemeClr>
                </a:solidFill>
              </a:rPr>
              <a:t>5 600 kWh/rok</a:t>
            </a:r>
            <a:r>
              <a:rPr lang="pl-PL" sz="2400" dirty="0">
                <a:solidFill>
                  <a:schemeClr val="accent1">
                    <a:lumMod val="50000"/>
                  </a:schemeClr>
                </a:solidFill>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t>Kto może być Beneficjentem programu?</a:t>
            </a:r>
          </a:p>
        </p:txBody>
      </p:sp>
      <p:sp>
        <p:nvSpPr>
          <p:cNvPr id="3" name="Symbol zastępczy zawartości 2"/>
          <p:cNvSpPr>
            <a:spLocks noGrp="1"/>
          </p:cNvSpPr>
          <p:nvPr>
            <p:ph idx="1"/>
          </p:nvPr>
        </p:nvSpPr>
        <p:spPr>
          <a:xfrm>
            <a:off x="595313" y="994299"/>
            <a:ext cx="11075987" cy="4918229"/>
          </a:xfrm>
        </p:spPr>
        <p:txBody>
          <a:bodyPr rtlCol="0">
            <a:normAutofit/>
          </a:bodyPr>
          <a:lstStyle/>
          <a:p>
            <a:pPr marL="342900" indent="-342900" fontAlgn="auto">
              <a:lnSpc>
                <a:spcPct val="107000"/>
              </a:lnSpc>
              <a:spcAft>
                <a:spcPts val="800"/>
              </a:spcAft>
              <a:buFont typeface="Arial" panose="020B0604020202020204" pitchFamily="34" charset="0"/>
              <a:buChar char="•"/>
              <a:defRPr/>
            </a:pPr>
            <a:r>
              <a:rPr lang="pl-PL" sz="2000" dirty="0"/>
              <a:t>Beneficjentem jest osoba fizyczna będąca </a:t>
            </a:r>
            <a:r>
              <a:rPr lang="pl-PL" sz="2000" b="1" dirty="0"/>
              <a:t>właścicielem lub współwłaścicielem</a:t>
            </a:r>
            <a:r>
              <a:rPr lang="pl-PL" sz="2000" dirty="0"/>
              <a:t>  budynku mieszkalnego jednorodzinnego lub wydzielonego w budynku jednorodzinnym lokalu mieszkalnego z wyodrębnioną księgą wieczystą  o dochodzie rocznym nieprzekraczającym kwoty </a:t>
            </a:r>
            <a:r>
              <a:rPr lang="pl-PL" sz="2000" b="1" dirty="0">
                <a:solidFill>
                  <a:srgbClr val="00B050"/>
                </a:solidFill>
              </a:rPr>
              <a:t>100 000 zł</a:t>
            </a:r>
          </a:p>
          <a:p>
            <a:pPr fontAlgn="auto">
              <a:spcBef>
                <a:spcPts val="0"/>
              </a:spcBef>
              <a:spcAft>
                <a:spcPts val="0"/>
              </a:spcAft>
              <a:buFont typeface="Arial" panose="020B0604020202020204" pitchFamily="34" charset="0"/>
              <a:buChar char="•"/>
              <a:defRPr/>
            </a:pPr>
            <a:r>
              <a:rPr lang="pl-PL" sz="2000" dirty="0"/>
              <a:t>      Wnioskodawcy podzieleni na </a:t>
            </a:r>
            <a:r>
              <a:rPr lang="pl-PL" sz="2000" b="1" dirty="0">
                <a:solidFill>
                  <a:srgbClr val="FF0000"/>
                </a:solidFill>
              </a:rPr>
              <a:t>trzy grupy </a:t>
            </a:r>
            <a:r>
              <a:rPr lang="pl-PL" sz="2000" dirty="0"/>
              <a:t>tj.:</a:t>
            </a:r>
          </a:p>
          <a:p>
            <a:pPr fontAlgn="auto">
              <a:spcBef>
                <a:spcPts val="0"/>
              </a:spcBef>
              <a:spcAft>
                <a:spcPts val="0"/>
              </a:spcAft>
              <a:buFont typeface="Arial" panose="020B0604020202020204" pitchFamily="34" charset="0"/>
              <a:buChar char="•"/>
              <a:defRPr/>
            </a:pPr>
            <a:endParaRPr lang="pl-PL" sz="2000" dirty="0"/>
          </a:p>
          <a:p>
            <a:pPr lvl="1" fontAlgn="auto">
              <a:spcBef>
                <a:spcPts val="0"/>
              </a:spcBef>
              <a:spcAft>
                <a:spcPts val="0"/>
              </a:spcAft>
              <a:buFont typeface="Arial" panose="020B0604020202020204" pitchFamily="34" charset="0"/>
              <a:buNone/>
              <a:defRPr/>
            </a:pPr>
            <a:r>
              <a:rPr lang="pl-PL" sz="2000" dirty="0"/>
              <a:t>1) Uprawnieni do </a:t>
            </a:r>
            <a:r>
              <a:rPr lang="pl-PL" sz="2000" b="1" dirty="0"/>
              <a:t>podstawowego</a:t>
            </a:r>
            <a:r>
              <a:rPr lang="pl-PL" sz="2000" dirty="0"/>
              <a:t> poziomu dofinansowania – oświadczenie o dochodzie, wymagane podanie na podstawie jakich dokumentów wyliczono</a:t>
            </a:r>
          </a:p>
          <a:p>
            <a:pPr lvl="1" fontAlgn="auto">
              <a:spcBef>
                <a:spcPts val="0"/>
              </a:spcBef>
              <a:spcAft>
                <a:spcPts val="0"/>
              </a:spcAft>
              <a:buFont typeface="Arial" panose="020B0604020202020204" pitchFamily="34" charset="0"/>
              <a:buChar char="•"/>
              <a:defRPr/>
            </a:pPr>
            <a:endParaRPr lang="pl-PL" sz="2000" dirty="0"/>
          </a:p>
          <a:p>
            <a:pPr lvl="1" fontAlgn="auto">
              <a:spcBef>
                <a:spcPts val="0"/>
              </a:spcBef>
              <a:spcAft>
                <a:spcPts val="0"/>
              </a:spcAft>
              <a:buFont typeface="Arial" panose="020B0604020202020204" pitchFamily="34" charset="0"/>
              <a:buNone/>
              <a:defRPr/>
            </a:pPr>
            <a:r>
              <a:rPr lang="pl-PL" sz="2000" dirty="0"/>
              <a:t>2) Uprawnieni do </a:t>
            </a:r>
            <a:r>
              <a:rPr lang="pl-PL" sz="2000" b="1" dirty="0"/>
              <a:t>podwyższonego</a:t>
            </a:r>
            <a:r>
              <a:rPr lang="pl-PL" sz="2000" dirty="0"/>
              <a:t> dofinansowania; przeciętny miesięczny dochód na jednego członka rodziny nie przekracza:  </a:t>
            </a:r>
          </a:p>
          <a:p>
            <a:pPr lvl="2" fontAlgn="auto">
              <a:spcBef>
                <a:spcPts val="0"/>
              </a:spcBef>
              <a:spcAft>
                <a:spcPts val="0"/>
              </a:spcAft>
              <a:buFont typeface="Arial" panose="020B0604020202020204" pitchFamily="34" charset="0"/>
              <a:buChar char="•"/>
              <a:defRPr/>
            </a:pPr>
            <a:r>
              <a:rPr lang="pl-PL" sz="2000" b="1" dirty="0">
                <a:solidFill>
                  <a:srgbClr val="00B050"/>
                </a:solidFill>
              </a:rPr>
              <a:t>1 564 zł </a:t>
            </a:r>
            <a:r>
              <a:rPr lang="pl-PL" sz="2000" dirty="0"/>
              <a:t>w gospodarstwie wieloosobowym (od 1 lipca 2021)</a:t>
            </a:r>
          </a:p>
          <a:p>
            <a:pPr lvl="2" fontAlgn="auto">
              <a:spcBef>
                <a:spcPts val="0"/>
              </a:spcBef>
              <a:spcAft>
                <a:spcPts val="0"/>
              </a:spcAft>
              <a:buFont typeface="Arial" panose="020B0604020202020204" pitchFamily="34" charset="0"/>
              <a:buChar char="•"/>
              <a:defRPr/>
            </a:pPr>
            <a:r>
              <a:rPr lang="pl-PL" sz="2000" b="1" dirty="0">
                <a:solidFill>
                  <a:srgbClr val="00B050"/>
                </a:solidFill>
              </a:rPr>
              <a:t>2 189 zł </a:t>
            </a:r>
            <a:r>
              <a:rPr lang="pl-PL" sz="2000" dirty="0"/>
              <a:t>w gospodarstwie jednoosobowym (od 1 lipca 2021)</a:t>
            </a:r>
          </a:p>
          <a:p>
            <a:pPr lvl="2" fontAlgn="auto">
              <a:spcBef>
                <a:spcPts val="0"/>
              </a:spcBef>
              <a:spcAft>
                <a:spcPts val="0"/>
              </a:spcAft>
              <a:buFont typeface="Arial" panose="020B0604020202020204" pitchFamily="34" charset="0"/>
              <a:buChar char="•"/>
              <a:defRPr/>
            </a:pPr>
            <a:r>
              <a:rPr lang="pl-PL" sz="2000" dirty="0"/>
              <a:t>Zaświadczenie o dochodzie wydawane jest przez gminę</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t>Kto może być Beneficjentem programu?</a:t>
            </a:r>
          </a:p>
        </p:txBody>
      </p:sp>
      <p:sp>
        <p:nvSpPr>
          <p:cNvPr id="3" name="Symbol zastępczy zawartości 2"/>
          <p:cNvSpPr>
            <a:spLocks noGrp="1"/>
          </p:cNvSpPr>
          <p:nvPr>
            <p:ph idx="1"/>
          </p:nvPr>
        </p:nvSpPr>
        <p:spPr>
          <a:xfrm>
            <a:off x="595313" y="994299"/>
            <a:ext cx="11075987" cy="4918229"/>
          </a:xfrm>
        </p:spPr>
        <p:txBody>
          <a:bodyPr rtlCol="0">
            <a:normAutofit/>
          </a:bodyPr>
          <a:lstStyle/>
          <a:p>
            <a:pPr lvl="2" fontAlgn="auto">
              <a:spcBef>
                <a:spcPts val="0"/>
              </a:spcBef>
              <a:spcAft>
                <a:spcPts val="0"/>
              </a:spcAft>
              <a:buFont typeface="Arial" panose="020B0604020202020204" pitchFamily="34" charset="0"/>
              <a:buChar char="•"/>
              <a:defRPr/>
            </a:pPr>
            <a:endParaRPr lang="pl-PL" sz="2000" dirty="0"/>
          </a:p>
          <a:p>
            <a:pPr lvl="1" fontAlgn="auto">
              <a:spcBef>
                <a:spcPts val="0"/>
              </a:spcBef>
              <a:spcAft>
                <a:spcPts val="0"/>
              </a:spcAft>
              <a:buFont typeface="Arial" panose="020B0604020202020204" pitchFamily="34" charset="0"/>
              <a:buNone/>
              <a:defRPr/>
            </a:pPr>
            <a:r>
              <a:rPr lang="pl-PL" sz="2000" dirty="0">
                <a:solidFill>
                  <a:srgbClr val="FF0000"/>
                </a:solidFill>
              </a:rPr>
              <a:t>3) Uprawnieni do </a:t>
            </a:r>
            <a:r>
              <a:rPr lang="pl-PL" sz="2000" b="1" dirty="0">
                <a:solidFill>
                  <a:srgbClr val="FF0000"/>
                </a:solidFill>
              </a:rPr>
              <a:t>najwyższego</a:t>
            </a:r>
            <a:r>
              <a:rPr lang="pl-PL" sz="2000" dirty="0">
                <a:solidFill>
                  <a:srgbClr val="FF0000"/>
                </a:solidFill>
              </a:rPr>
              <a:t> dofinansowania; przeciętny miesięczny dochód na jednego członka rodziny nie przekracza:  </a:t>
            </a:r>
          </a:p>
          <a:p>
            <a:pPr lvl="2" fontAlgn="auto">
              <a:spcBef>
                <a:spcPts val="0"/>
              </a:spcBef>
              <a:spcAft>
                <a:spcPts val="0"/>
              </a:spcAft>
              <a:buFont typeface="Arial" panose="020B0604020202020204" pitchFamily="34" charset="0"/>
              <a:buChar char="•"/>
              <a:defRPr/>
            </a:pPr>
            <a:r>
              <a:rPr lang="pl-PL" sz="2000" b="1" dirty="0">
                <a:solidFill>
                  <a:srgbClr val="00B050"/>
                </a:solidFill>
              </a:rPr>
              <a:t>900 zł </a:t>
            </a:r>
            <a:r>
              <a:rPr lang="pl-PL" sz="2000" dirty="0"/>
              <a:t>w gospodarstwie wieloosobowym </a:t>
            </a:r>
          </a:p>
          <a:p>
            <a:pPr lvl="2" fontAlgn="auto">
              <a:spcBef>
                <a:spcPts val="0"/>
              </a:spcBef>
              <a:spcAft>
                <a:spcPts val="0"/>
              </a:spcAft>
              <a:buFont typeface="Arial" panose="020B0604020202020204" pitchFamily="34" charset="0"/>
              <a:buChar char="•"/>
              <a:defRPr/>
            </a:pPr>
            <a:r>
              <a:rPr lang="pl-PL" sz="2000" b="1" dirty="0">
                <a:solidFill>
                  <a:srgbClr val="00B050"/>
                </a:solidFill>
              </a:rPr>
              <a:t>1 260 zł </a:t>
            </a:r>
            <a:r>
              <a:rPr lang="pl-PL" sz="2000" dirty="0"/>
              <a:t>w gospodarstwie jednoosobowym</a:t>
            </a:r>
          </a:p>
          <a:p>
            <a:pPr lvl="2" fontAlgn="auto">
              <a:spcBef>
                <a:spcPts val="0"/>
              </a:spcBef>
              <a:spcAft>
                <a:spcPts val="0"/>
              </a:spcAft>
              <a:buFont typeface="Arial" panose="020B0604020202020204" pitchFamily="34" charset="0"/>
              <a:buChar char="•"/>
              <a:defRPr/>
            </a:pPr>
            <a:r>
              <a:rPr lang="pl-PL" sz="2000" dirty="0"/>
              <a:t>Zaświadczenie o dochodzie wydawane jest przez gminę</a:t>
            </a:r>
          </a:p>
          <a:p>
            <a:pPr lvl="2" fontAlgn="auto">
              <a:spcBef>
                <a:spcPts val="0"/>
              </a:spcBef>
              <a:spcAft>
                <a:spcPts val="0"/>
              </a:spcAft>
              <a:buFont typeface="Arial" panose="020B0604020202020204" pitchFamily="34" charset="0"/>
              <a:buChar char="•"/>
              <a:defRPr/>
            </a:pPr>
            <a:endParaRPr lang="pl-PL" sz="2000" dirty="0"/>
          </a:p>
          <a:p>
            <a:pPr lvl="1"/>
            <a:r>
              <a:rPr lang="pl-PL" sz="2000" b="0" i="0" u="none" strike="noStrike" baseline="0" dirty="0">
                <a:solidFill>
                  <a:srgbClr val="000000"/>
                </a:solidFill>
                <a:latin typeface="Calibri" panose="020F0502020204030204" pitchFamily="34" charset="0"/>
              </a:rPr>
              <a:t>lub </a:t>
            </a:r>
          </a:p>
          <a:p>
            <a:pPr lvl="1"/>
            <a:r>
              <a:rPr lang="pl-PL" sz="2000" b="0" i="0" u="none" strike="noStrike" baseline="0" dirty="0">
                <a:solidFill>
                  <a:srgbClr val="000000"/>
                </a:solidFill>
                <a:latin typeface="Calibri" panose="020F0502020204030204" pitchFamily="34" charset="0"/>
              </a:rPr>
              <a:t>ma ustalone prawo do otrzymywania zasiłku stałego, zasiłku okresowego, zasiłku rodzinnego lub specjalnego zasiłku opiekuńczego, potwierdzone w zaświadczeniu wydanym na wniosek Beneficjenta, przez wójta, burmistrza lub prezydenta miasta, zawierającym wskazanie rodzaju zasiłku oraz okresu, na który został przyznany. </a:t>
            </a:r>
          </a:p>
          <a:p>
            <a:pPr lvl="1"/>
            <a:r>
              <a:rPr lang="pl-PL" sz="2000" b="0" i="0" u="none" strike="noStrike" baseline="0" dirty="0">
                <a:solidFill>
                  <a:srgbClr val="000000"/>
                </a:solidFill>
                <a:latin typeface="Calibri" panose="020F0502020204030204" pitchFamily="34" charset="0"/>
              </a:rPr>
              <a:t>Zasiłek musi przysługiwać w każdym z kolejnych 6 miesięcy kalendarzowych poprzedzających miesiąc złożenia wniosku o wydanie zaświadczenia oraz co najmniej do dnia złożenia wniosku o dofinansowanie. </a:t>
            </a:r>
            <a:endParaRPr lang="pl-PL" sz="2000" dirty="0"/>
          </a:p>
        </p:txBody>
      </p:sp>
    </p:spTree>
    <p:extLst>
      <p:ext uri="{BB962C8B-B14F-4D97-AF65-F5344CB8AC3E}">
        <p14:creationId xmlns:p14="http://schemas.microsoft.com/office/powerpoint/2010/main" val="3901249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A076A3-898A-4A5E-BF92-5746BCBE0DB4}"/>
              </a:ext>
            </a:extLst>
          </p:cNvPr>
          <p:cNvSpPr>
            <a:spLocks noGrp="1"/>
          </p:cNvSpPr>
          <p:nvPr>
            <p:ph type="title"/>
          </p:nvPr>
        </p:nvSpPr>
        <p:spPr/>
        <p:txBody>
          <a:bodyPr>
            <a:normAutofit fontScale="90000"/>
          </a:bodyPr>
          <a:lstStyle/>
          <a:p>
            <a:r>
              <a:rPr lang="pl-PL" dirty="0"/>
              <a:t>Działania edukacyjne w zakresie Programu Czyste Powietrze</a:t>
            </a:r>
          </a:p>
        </p:txBody>
      </p:sp>
      <p:pic>
        <p:nvPicPr>
          <p:cNvPr id="5" name="Symbol zastępczy zawartości 4">
            <a:extLst>
              <a:ext uri="{FF2B5EF4-FFF2-40B4-BE49-F238E27FC236}">
                <a16:creationId xmlns:a16="http://schemas.microsoft.com/office/drawing/2014/main" id="{CE015EFB-4530-44E8-AB8C-8A4FE0FC71D7}"/>
              </a:ext>
            </a:extLst>
          </p:cNvPr>
          <p:cNvPicPr>
            <a:picLocks noGrp="1" noChangeAspect="1"/>
          </p:cNvPicPr>
          <p:nvPr>
            <p:ph idx="1"/>
          </p:nvPr>
        </p:nvPicPr>
        <p:blipFill>
          <a:blip r:embed="rId2"/>
          <a:stretch>
            <a:fillRect/>
          </a:stretch>
        </p:blipFill>
        <p:spPr>
          <a:xfrm>
            <a:off x="2350616" y="1146572"/>
            <a:ext cx="7838411" cy="4325760"/>
          </a:xfrm>
        </p:spPr>
      </p:pic>
      <p:sp>
        <p:nvSpPr>
          <p:cNvPr id="6" name="pole tekstowe 5">
            <a:extLst>
              <a:ext uri="{FF2B5EF4-FFF2-40B4-BE49-F238E27FC236}">
                <a16:creationId xmlns:a16="http://schemas.microsoft.com/office/drawing/2014/main" id="{6DFC74C8-D224-41E1-AD9B-3509FDF65C76}"/>
              </a:ext>
            </a:extLst>
          </p:cNvPr>
          <p:cNvSpPr txBox="1"/>
          <p:nvPr/>
        </p:nvSpPr>
        <p:spPr>
          <a:xfrm>
            <a:off x="4397829" y="5326743"/>
            <a:ext cx="4862285"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rPr>
              <a:t>Źródło: </a:t>
            </a:r>
            <a:r>
              <a:rPr kumimoji="0" lang="pl-PL" sz="1200" b="0" i="0" u="none" strike="noStrike" kern="1200" cap="none" spc="0" normalizeH="0" baseline="0" noProof="0" dirty="0" err="1">
                <a:ln>
                  <a:noFill/>
                </a:ln>
                <a:solidFill>
                  <a:prstClr val="black"/>
                </a:solidFill>
                <a:effectLst/>
                <a:uLnTx/>
                <a:uFillTx/>
                <a:latin typeface="Calibri" panose="020F0502020204030204"/>
                <a:ea typeface="+mn-ea"/>
                <a:cs typeface="+mn-cs"/>
              </a:rPr>
              <a:t>infookno</a:t>
            </a:r>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3170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t>Okres kwalifikowania kosztów</a:t>
            </a:r>
          </a:p>
        </p:txBody>
      </p:sp>
      <p:sp>
        <p:nvSpPr>
          <p:cNvPr id="3" name="Symbol zastępczy zawartości 2"/>
          <p:cNvSpPr>
            <a:spLocks noGrp="1"/>
          </p:cNvSpPr>
          <p:nvPr>
            <p:ph idx="1"/>
          </p:nvPr>
        </p:nvSpPr>
        <p:spPr>
          <a:xfrm>
            <a:off x="595313" y="1108075"/>
            <a:ext cx="11075987" cy="4481513"/>
          </a:xfrm>
        </p:spPr>
        <p:txBody>
          <a:bodyPr rtlCol="0"/>
          <a:lstStyle/>
          <a:p>
            <a:pPr fontAlgn="auto">
              <a:spcAft>
                <a:spcPts val="0"/>
              </a:spcAft>
              <a:buFont typeface="Arial" panose="020B0604020202020204" pitchFamily="34" charset="0"/>
              <a:buNone/>
              <a:defRPr/>
            </a:pPr>
            <a:r>
              <a:rPr lang="pl-PL" sz="2000" b="1" dirty="0">
                <a:solidFill>
                  <a:schemeClr val="tx1"/>
                </a:solidFill>
              </a:rPr>
              <a:t>Okres kwalifikowalności kosztów: </a:t>
            </a:r>
            <a:endParaRPr lang="pl-PL" sz="2000" dirty="0">
              <a:solidFill>
                <a:schemeClr val="tx1"/>
              </a:solidFill>
            </a:endParaRPr>
          </a:p>
          <a:p>
            <a:pPr marL="285750" indent="-285750" fontAlgn="auto">
              <a:spcAft>
                <a:spcPts val="0"/>
              </a:spcAft>
              <a:buFont typeface="Arial" panose="020B0604020202020204" pitchFamily="34" charset="0"/>
              <a:buChar char="•"/>
              <a:defRPr/>
            </a:pPr>
            <a:r>
              <a:rPr lang="pl-PL" sz="2000" b="1" dirty="0">
                <a:solidFill>
                  <a:schemeClr val="tx1"/>
                </a:solidFill>
              </a:rPr>
              <a:t>rozpoczęcie przedsięwzięcia</a:t>
            </a:r>
            <a:r>
              <a:rPr lang="pl-PL" sz="2000" dirty="0">
                <a:solidFill>
                  <a:schemeClr val="tx1"/>
                </a:solidFill>
              </a:rPr>
              <a:t> rozumiane jest, jako poniesienie pierwszego kosztu kwalifikowanego (data wystawienia pierwszej faktury lub równoważnego dokumentu księgowego) i może nastąpić nie wcześniej niż </a:t>
            </a:r>
            <a:r>
              <a:rPr lang="pl-PL" sz="2000" b="1" dirty="0">
                <a:solidFill>
                  <a:schemeClr val="accent1">
                    <a:lumMod val="75000"/>
                  </a:schemeClr>
                </a:solidFill>
              </a:rPr>
              <a:t>6 miesięcy przed datą złożenia wniosku </a:t>
            </a:r>
            <a:r>
              <a:rPr lang="pl-PL" sz="2000" dirty="0">
                <a:solidFill>
                  <a:schemeClr val="tx1"/>
                </a:solidFill>
              </a:rPr>
              <a:t>o dofinansowanie. Koszty poniesione wcześniej</a:t>
            </a:r>
            <a:r>
              <a:rPr lang="pl-PL" sz="2000" b="1" dirty="0">
                <a:solidFill>
                  <a:schemeClr val="accent1">
                    <a:lumMod val="75000"/>
                  </a:schemeClr>
                </a:solidFill>
              </a:rPr>
              <a:t> </a:t>
            </a:r>
            <a:r>
              <a:rPr lang="pl-PL" sz="2000" dirty="0">
                <a:solidFill>
                  <a:schemeClr val="tx1"/>
                </a:solidFill>
              </a:rPr>
              <a:t>uznawane są za niekwalifikowane.</a:t>
            </a:r>
          </a:p>
          <a:p>
            <a:pPr marL="285750" indent="-285750" fontAlgn="auto">
              <a:spcAft>
                <a:spcPts val="0"/>
              </a:spcAft>
              <a:buFont typeface="Arial" panose="020B0604020202020204" pitchFamily="34" charset="0"/>
              <a:buChar char="•"/>
              <a:defRPr/>
            </a:pPr>
            <a:r>
              <a:rPr lang="pl-PL" sz="2000" b="1" dirty="0">
                <a:solidFill>
                  <a:schemeClr val="tx1"/>
                </a:solidFill>
              </a:rPr>
              <a:t>zakończenie przedsięwzięcia </a:t>
            </a:r>
            <a:r>
              <a:rPr lang="pl-PL" sz="2000" dirty="0">
                <a:solidFill>
                  <a:schemeClr val="tx1"/>
                </a:solidFill>
              </a:rPr>
              <a:t>(data wystawienia ostatniej faktury lub równoważnego dokumentu księgowego lub innego dokumentu potwierdzającego wykonanie prac) oznacza rzeczowe zakończenie wszystkich prac objętych umową o dofinansowanie, pozwalające na prawidłową eksploatację zamontowanych urządzeń. W ramach Programu finansowane są również przedsięwzięcia zakończone przed dniem złożenia wniosku o dofinansowanie, pod warunkiem, że </a:t>
            </a:r>
            <a:r>
              <a:rPr lang="pl-PL" sz="2000" b="1" dirty="0">
                <a:solidFill>
                  <a:schemeClr val="tx1"/>
                </a:solidFill>
              </a:rPr>
              <a:t>nie zostały rozpoczęte wcześniej niż sześć miesięcy przed datą złożenia wniosku o dofinansowanie.</a:t>
            </a:r>
            <a:endParaRPr lang="pl-PL" sz="2000" dirty="0">
              <a:solidFill>
                <a:schemeClr val="tx1"/>
              </a:solidFill>
            </a:endParaRPr>
          </a:p>
          <a:p>
            <a:pPr marL="285750" indent="-285750" fontAlgn="auto">
              <a:spcAft>
                <a:spcPts val="0"/>
              </a:spcAft>
              <a:buFont typeface="Arial" panose="020B0604020202020204" pitchFamily="34" charset="0"/>
              <a:buChar char="•"/>
              <a:defRPr/>
            </a:pPr>
            <a:r>
              <a:rPr lang="pl-PL" sz="2000" b="1" dirty="0">
                <a:solidFill>
                  <a:schemeClr val="tx1"/>
                </a:solidFill>
              </a:rPr>
              <a:t>okres realizacji</a:t>
            </a:r>
            <a:r>
              <a:rPr lang="pl-PL" sz="2000" dirty="0">
                <a:solidFill>
                  <a:schemeClr val="tx1"/>
                </a:solidFill>
              </a:rPr>
              <a:t> przedsięwzięcia wynosi do </a:t>
            </a:r>
            <a:r>
              <a:rPr lang="pl-PL" sz="2000" b="1" dirty="0">
                <a:solidFill>
                  <a:schemeClr val="tx1"/>
                </a:solidFill>
              </a:rPr>
              <a:t>30 miesięcy </a:t>
            </a:r>
            <a:r>
              <a:rPr lang="pl-PL" sz="2000" b="1" dirty="0">
                <a:solidFill>
                  <a:srgbClr val="FF0000"/>
                </a:solidFill>
              </a:rPr>
              <a:t>(część 3 – 36 miesięcy) </a:t>
            </a:r>
            <a:r>
              <a:rPr lang="pl-PL" sz="2000" dirty="0">
                <a:solidFill>
                  <a:schemeClr val="tx1"/>
                </a:solidFill>
              </a:rPr>
              <a:t>od daty złożenia wniosku o dofinansowanie, lecz nie później, niż do </a:t>
            </a:r>
            <a:r>
              <a:rPr lang="pl-PL" sz="2000" b="1" dirty="0">
                <a:solidFill>
                  <a:schemeClr val="tx1"/>
                </a:solidFill>
              </a:rPr>
              <a:t>30.06.2029 r</a:t>
            </a:r>
            <a:r>
              <a:rPr lang="pl-PL" sz="2000" dirty="0">
                <a:solidFill>
                  <a:schemeClr val="tx1"/>
                </a:solidFill>
              </a:rPr>
              <a:t>. </a:t>
            </a:r>
          </a:p>
          <a:p>
            <a:pPr fontAlgn="auto">
              <a:spcAft>
                <a:spcPts val="0"/>
              </a:spcAft>
              <a:buFont typeface="Arial" panose="020B0604020202020204" pitchFamily="34" charset="0"/>
              <a:buNone/>
              <a:defRPr/>
            </a:pPr>
            <a:endParaRPr lang="pl-P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ytuł 1"/>
          <p:cNvSpPr>
            <a:spLocks noGrp="1"/>
          </p:cNvSpPr>
          <p:nvPr>
            <p:ph type="title"/>
          </p:nvPr>
        </p:nvSpPr>
        <p:spPr>
          <a:xfrm>
            <a:off x="1570038" y="333375"/>
            <a:ext cx="8559800" cy="1143000"/>
          </a:xfrm>
        </p:spPr>
        <p:txBody>
          <a:bodyPr/>
          <a:lstStyle/>
          <a:p>
            <a:r>
              <a:rPr lang="pl-PL" sz="2900" dirty="0">
                <a:latin typeface="Calibri" pitchFamily="34" charset="0"/>
                <a:cs typeface="Arial" charset="0"/>
              </a:rPr>
              <a:t>Maksymalny poziom dotacji dla całego przedsięwzięcia</a:t>
            </a:r>
          </a:p>
        </p:txBody>
      </p:sp>
      <p:sp>
        <p:nvSpPr>
          <p:cNvPr id="6" name="pole tekstowe 5"/>
          <p:cNvSpPr txBox="1"/>
          <p:nvPr/>
        </p:nvSpPr>
        <p:spPr>
          <a:xfrm>
            <a:off x="1555750" y="1281113"/>
            <a:ext cx="9015413" cy="768350"/>
          </a:xfrm>
          <a:prstGeom prst="rect">
            <a:avLst/>
          </a:prstGeom>
          <a:noFill/>
        </p:spPr>
        <p:txBody>
          <a:bodyPr>
            <a:spAutoFit/>
          </a:bodyPr>
          <a:lstStyle/>
          <a:p>
            <a:pPr algn="ctr" fontAlgn="auto">
              <a:spcBef>
                <a:spcPts val="0"/>
              </a:spcBef>
              <a:spcAft>
                <a:spcPts val="0"/>
              </a:spcAft>
              <a:defRPr/>
            </a:pPr>
            <a:r>
              <a:rPr lang="pl-PL" sz="2200" b="1" dirty="0">
                <a:solidFill>
                  <a:schemeClr val="accent1">
                    <a:lumMod val="50000"/>
                  </a:schemeClr>
                </a:solidFill>
                <a:latin typeface="+mn-lt"/>
                <a:cs typeface="+mn-cs"/>
              </a:rPr>
              <a:t>Limit</a:t>
            </a:r>
            <a:r>
              <a:rPr lang="pl-PL" sz="2200" dirty="0">
                <a:solidFill>
                  <a:schemeClr val="accent1">
                    <a:lumMod val="50000"/>
                  </a:schemeClr>
                </a:solidFill>
                <a:latin typeface="+mn-lt"/>
                <a:cs typeface="+mn-cs"/>
              </a:rPr>
              <a:t> całkowitej wysokości dotacji dla całego przedsięwzięcia. </a:t>
            </a:r>
          </a:p>
          <a:p>
            <a:pPr algn="ctr" fontAlgn="auto">
              <a:spcBef>
                <a:spcPts val="0"/>
              </a:spcBef>
              <a:spcAft>
                <a:spcPts val="0"/>
              </a:spcAft>
              <a:defRPr/>
            </a:pPr>
            <a:r>
              <a:rPr lang="pl-PL" sz="2200" dirty="0">
                <a:solidFill>
                  <a:schemeClr val="accent1">
                    <a:lumMod val="50000"/>
                  </a:schemeClr>
                </a:solidFill>
                <a:latin typeface="+mn-lt"/>
                <a:cs typeface="+mn-cs"/>
              </a:rPr>
              <a:t>Limit zależy zarówno od poziomu dofinansowania jak i zakresu prac.</a:t>
            </a:r>
          </a:p>
        </p:txBody>
      </p:sp>
      <p:graphicFrame>
        <p:nvGraphicFramePr>
          <p:cNvPr id="3" name="Tabela 2"/>
          <p:cNvGraphicFramePr>
            <a:graphicFrameLocks noGrp="1"/>
          </p:cNvGraphicFramePr>
          <p:nvPr>
            <p:extLst>
              <p:ext uri="{D42A27DB-BD31-4B8C-83A1-F6EECF244321}">
                <p14:modId xmlns:p14="http://schemas.microsoft.com/office/powerpoint/2010/main" val="2679935643"/>
              </p:ext>
            </p:extLst>
          </p:nvPr>
        </p:nvGraphicFramePr>
        <p:xfrm>
          <a:off x="1570038" y="2398713"/>
          <a:ext cx="9000000" cy="3427200"/>
        </p:xfrm>
        <a:graphic>
          <a:graphicData uri="http://schemas.openxmlformats.org/drawingml/2006/table">
            <a:tbl>
              <a:tblPr firstRow="1" bandRow="1">
                <a:tableStyleId>{5C22544A-7EE6-4342-B048-85BDC9FD1C3A}</a:tableStyleId>
              </a:tblPr>
              <a:tblGrid>
                <a:gridCol w="4500000">
                  <a:extLst>
                    <a:ext uri="{9D8B030D-6E8A-4147-A177-3AD203B41FA5}">
                      <a16:colId xmlns:a16="http://schemas.microsoft.com/office/drawing/2014/main" val="20000"/>
                    </a:ext>
                  </a:extLst>
                </a:gridCol>
                <a:gridCol w="4500000">
                  <a:extLst>
                    <a:ext uri="{9D8B030D-6E8A-4147-A177-3AD203B41FA5}">
                      <a16:colId xmlns:a16="http://schemas.microsoft.com/office/drawing/2014/main" val="20001"/>
                    </a:ext>
                  </a:extLst>
                </a:gridCol>
              </a:tblGrid>
              <a:tr h="576000">
                <a:tc>
                  <a:txBody>
                    <a:bodyPr/>
                    <a:lstStyle/>
                    <a:p>
                      <a:pPr algn="ctr"/>
                      <a:r>
                        <a:rPr lang="pl-PL" sz="2400" dirty="0"/>
                        <a:t>Podstawowy poziom dofinansowania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400" dirty="0"/>
                        <a:t>Podstawowy  poziom dofinansowania</a:t>
                      </a:r>
                    </a:p>
                  </a:txBody>
                  <a:tcPr anchor="ctr"/>
                </a:tc>
                <a:extLst>
                  <a:ext uri="{0D108BD9-81ED-4DB2-BD59-A6C34878D82A}">
                    <a16:rowId xmlns:a16="http://schemas.microsoft.com/office/drawing/2014/main" val="10000"/>
                  </a:ext>
                </a:extLst>
              </a:tr>
              <a:tr h="370840">
                <a:tc>
                  <a:txBody>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000" u="none" dirty="0">
                          <a:solidFill>
                            <a:schemeClr val="accent1">
                              <a:lumMod val="50000"/>
                            </a:schemeClr>
                          </a:solidFill>
                        </a:rPr>
                        <a:t>wymiana źródła ciepła </a:t>
                      </a:r>
                      <a:r>
                        <a:rPr lang="pl-PL" sz="2000" b="1" u="none" dirty="0">
                          <a:solidFill>
                            <a:schemeClr val="accent1">
                              <a:lumMod val="50000"/>
                            </a:schemeClr>
                          </a:solidFill>
                        </a:rPr>
                        <a:t>na pompę ciepła (typu p/w lub gruntowa)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000" u="none" dirty="0">
                          <a:solidFill>
                            <a:schemeClr val="accent1">
                              <a:lumMod val="50000"/>
                            </a:schemeClr>
                          </a:solidFill>
                        </a:rPr>
                        <a:t>wentylacja mechaniczna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000" u="none" dirty="0">
                          <a:solidFill>
                            <a:schemeClr val="accent1">
                              <a:lumMod val="50000"/>
                            </a:schemeClr>
                          </a:solidFill>
                        </a:rPr>
                        <a:t>termomodernizacja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000" u="none" dirty="0">
                          <a:solidFill>
                            <a:schemeClr val="accent1">
                              <a:lumMod val="50000"/>
                            </a:schemeClr>
                          </a:solidFill>
                        </a:rPr>
                        <a:t>Dokumentacja</a:t>
                      </a:r>
                    </a:p>
                  </a:txBody>
                  <a:tcPr anchor="ctr"/>
                </a:tc>
                <a:tc>
                  <a:txBody>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000" u="none" kern="1200" dirty="0">
                          <a:solidFill>
                            <a:schemeClr val="accent1">
                              <a:lumMod val="50000"/>
                            </a:schemeClr>
                          </a:solidFill>
                          <a:latin typeface="+mn-lt"/>
                          <a:ea typeface="+mn-ea"/>
                          <a:cs typeface="+mn-cs"/>
                        </a:rPr>
                        <a:t>wymiana źródła ciepła na </a:t>
                      </a:r>
                      <a:r>
                        <a:rPr lang="pl-PL" sz="2000" b="1" u="none" kern="1200" dirty="0">
                          <a:solidFill>
                            <a:schemeClr val="accent1">
                              <a:lumMod val="50000"/>
                            </a:schemeClr>
                          </a:solidFill>
                          <a:latin typeface="+mn-lt"/>
                          <a:ea typeface="+mn-ea"/>
                          <a:cs typeface="+mn-cs"/>
                        </a:rPr>
                        <a:t>inne niż pompa ciepła (typu powietrze/woda lub gruntowa)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000" u="none" kern="1200" dirty="0">
                          <a:solidFill>
                            <a:schemeClr val="accent1">
                              <a:lumMod val="50000"/>
                            </a:schemeClr>
                          </a:solidFill>
                          <a:latin typeface="+mn-lt"/>
                          <a:ea typeface="+mn-ea"/>
                          <a:cs typeface="+mn-cs"/>
                        </a:rPr>
                        <a:t>wentylacja mechaniczna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000" u="none" kern="1200" dirty="0">
                          <a:solidFill>
                            <a:schemeClr val="accent1">
                              <a:lumMod val="50000"/>
                            </a:schemeClr>
                          </a:solidFill>
                          <a:latin typeface="+mn-lt"/>
                          <a:ea typeface="+mn-ea"/>
                          <a:cs typeface="+mn-cs"/>
                        </a:rPr>
                        <a:t>termomodernizacja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000" u="none" kern="1200" dirty="0">
                          <a:solidFill>
                            <a:schemeClr val="accent1">
                              <a:lumMod val="50000"/>
                            </a:schemeClr>
                          </a:solidFill>
                          <a:latin typeface="+mn-lt"/>
                          <a:ea typeface="+mn-ea"/>
                          <a:cs typeface="+mn-cs"/>
                        </a:rPr>
                        <a:t>dokumentacja</a:t>
                      </a:r>
                    </a:p>
                  </a:txBody>
                  <a:tcPr anchor="ctr"/>
                </a:tc>
                <a:extLst>
                  <a:ext uri="{0D108BD9-81ED-4DB2-BD59-A6C34878D82A}">
                    <a16:rowId xmlns:a16="http://schemas.microsoft.com/office/drawing/2014/main" val="10001"/>
                  </a:ext>
                </a:extLst>
              </a:tr>
              <a:tr h="684000">
                <a:tc>
                  <a:txBody>
                    <a:bodyPr/>
                    <a:lstStyle/>
                    <a:p>
                      <a:pPr algn="ctr"/>
                      <a:r>
                        <a:rPr lang="pl-PL" sz="2400" b="1" dirty="0">
                          <a:solidFill>
                            <a:schemeClr val="accent1">
                              <a:lumMod val="50000"/>
                            </a:schemeClr>
                          </a:solidFill>
                        </a:rPr>
                        <a:t>25 000 zł + 5 000 zł </a:t>
                      </a:r>
                      <a:r>
                        <a:rPr lang="pl-PL" sz="2400" b="1" dirty="0" err="1">
                          <a:solidFill>
                            <a:schemeClr val="accent1">
                              <a:lumMod val="50000"/>
                            </a:schemeClr>
                          </a:solidFill>
                        </a:rPr>
                        <a:t>fotowoltaika</a:t>
                      </a:r>
                      <a:endParaRPr lang="pl-PL" sz="2400" b="1" dirty="0">
                        <a:solidFill>
                          <a:schemeClr val="accent1">
                            <a:lumMod val="50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400" b="1" dirty="0">
                          <a:solidFill>
                            <a:schemeClr val="accent1">
                              <a:lumMod val="50000"/>
                            </a:schemeClr>
                          </a:solidFill>
                        </a:rPr>
                        <a:t>20 000 zł + 5 000 zł </a:t>
                      </a:r>
                      <a:r>
                        <a:rPr lang="pl-PL" sz="2400" b="1" dirty="0" err="1">
                          <a:solidFill>
                            <a:schemeClr val="accent1">
                              <a:lumMod val="50000"/>
                            </a:schemeClr>
                          </a:solidFill>
                        </a:rPr>
                        <a:t>fotowoltaika</a:t>
                      </a:r>
                      <a:endParaRPr lang="pl-PL" sz="2400" b="1" dirty="0">
                        <a:solidFill>
                          <a:schemeClr val="accent1">
                            <a:lumMod val="50000"/>
                          </a:schemeClr>
                        </a:solidFill>
                      </a:endParaRPr>
                    </a:p>
                  </a:txBody>
                  <a:tcPr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ytuł 1"/>
          <p:cNvSpPr>
            <a:spLocks noGrp="1"/>
          </p:cNvSpPr>
          <p:nvPr>
            <p:ph type="title"/>
          </p:nvPr>
        </p:nvSpPr>
        <p:spPr>
          <a:xfrm>
            <a:off x="1412875" y="333375"/>
            <a:ext cx="8716963" cy="1143000"/>
          </a:xfrm>
        </p:spPr>
        <p:txBody>
          <a:bodyPr/>
          <a:lstStyle/>
          <a:p>
            <a:r>
              <a:rPr lang="pl-PL" sz="2900">
                <a:latin typeface="Calibri" pitchFamily="34" charset="0"/>
                <a:cs typeface="Arial" charset="0"/>
              </a:rPr>
              <a:t>Maksymalny poziom dotacji dla całego przedsięwzięcia</a:t>
            </a:r>
          </a:p>
        </p:txBody>
      </p:sp>
      <p:graphicFrame>
        <p:nvGraphicFramePr>
          <p:cNvPr id="3" name="Tabela 2"/>
          <p:cNvGraphicFramePr>
            <a:graphicFrameLocks noGrp="1"/>
          </p:cNvGraphicFramePr>
          <p:nvPr>
            <p:extLst>
              <p:ext uri="{D42A27DB-BD31-4B8C-83A1-F6EECF244321}">
                <p14:modId xmlns:p14="http://schemas.microsoft.com/office/powerpoint/2010/main" val="785086970"/>
              </p:ext>
            </p:extLst>
          </p:nvPr>
        </p:nvGraphicFramePr>
        <p:xfrm>
          <a:off x="6104" y="1260629"/>
          <a:ext cx="6089896" cy="4058371"/>
        </p:xfrm>
        <a:graphic>
          <a:graphicData uri="http://schemas.openxmlformats.org/drawingml/2006/table">
            <a:tbl>
              <a:tblPr firstRow="1" bandRow="1">
                <a:tableStyleId>{5C22544A-7EE6-4342-B048-85BDC9FD1C3A}</a:tableStyleId>
              </a:tblPr>
              <a:tblGrid>
                <a:gridCol w="6089896">
                  <a:extLst>
                    <a:ext uri="{9D8B030D-6E8A-4147-A177-3AD203B41FA5}">
                      <a16:colId xmlns:a16="http://schemas.microsoft.com/office/drawing/2014/main" val="20000"/>
                    </a:ext>
                  </a:extLst>
                </a:gridCol>
              </a:tblGrid>
              <a:tr h="6184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800" dirty="0"/>
                        <a:t>Podwyższony poziom dofinansowania</a:t>
                      </a:r>
                    </a:p>
                  </a:txBody>
                  <a:tcPr anchor="ctr"/>
                </a:tc>
                <a:extLst>
                  <a:ext uri="{0D108BD9-81ED-4DB2-BD59-A6C34878D82A}">
                    <a16:rowId xmlns:a16="http://schemas.microsoft.com/office/drawing/2014/main" val="10000"/>
                  </a:ext>
                </a:extLst>
              </a:tr>
              <a:tr h="2705581">
                <a:tc>
                  <a:txBody>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400" u="none" kern="1200" dirty="0">
                          <a:solidFill>
                            <a:schemeClr val="accent1">
                              <a:lumMod val="50000"/>
                            </a:schemeClr>
                          </a:solidFill>
                          <a:latin typeface="+mn-lt"/>
                          <a:ea typeface="+mn-ea"/>
                          <a:cs typeface="+mn-cs"/>
                        </a:rPr>
                        <a:t>wymiana źródła ciepła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400" u="none" kern="1200" dirty="0">
                          <a:solidFill>
                            <a:schemeClr val="accent1">
                              <a:lumMod val="50000"/>
                            </a:schemeClr>
                          </a:solidFill>
                          <a:latin typeface="+mn-lt"/>
                          <a:ea typeface="+mn-ea"/>
                          <a:cs typeface="+mn-cs"/>
                        </a:rPr>
                        <a:t>wentylacja mechaniczna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400" u="none" kern="1200" dirty="0">
                          <a:solidFill>
                            <a:schemeClr val="accent1">
                              <a:lumMod val="50000"/>
                            </a:schemeClr>
                          </a:solidFill>
                          <a:latin typeface="+mn-lt"/>
                          <a:ea typeface="+mn-ea"/>
                          <a:cs typeface="+mn-cs"/>
                        </a:rPr>
                        <a:t>termomodernizacja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400" u="none" kern="1200" dirty="0">
                          <a:solidFill>
                            <a:schemeClr val="accent1">
                              <a:lumMod val="50000"/>
                            </a:schemeClr>
                          </a:solidFill>
                          <a:latin typeface="+mn-lt"/>
                          <a:ea typeface="+mn-ea"/>
                          <a:cs typeface="+mn-cs"/>
                        </a:rPr>
                        <a:t>dokumentacja</a:t>
                      </a:r>
                    </a:p>
                  </a:txBody>
                  <a:tcPr anchor="ctr"/>
                </a:tc>
                <a:extLst>
                  <a:ext uri="{0D108BD9-81ED-4DB2-BD59-A6C34878D82A}">
                    <a16:rowId xmlns:a16="http://schemas.microsoft.com/office/drawing/2014/main" val="10001"/>
                  </a:ext>
                </a:extLst>
              </a:tr>
              <a:tr h="734372">
                <a:tc>
                  <a:txBody>
                    <a:bodyPr/>
                    <a:lstStyle/>
                    <a:p>
                      <a:pPr algn="ctr"/>
                      <a:r>
                        <a:rPr lang="pl-PL" sz="2800" b="1" dirty="0">
                          <a:solidFill>
                            <a:schemeClr val="accent1">
                              <a:lumMod val="50000"/>
                            </a:schemeClr>
                          </a:solidFill>
                        </a:rPr>
                        <a:t>32 000 zł + 5 000 zł </a:t>
                      </a:r>
                      <a:r>
                        <a:rPr lang="pl-PL" sz="2800" b="1" dirty="0" err="1">
                          <a:solidFill>
                            <a:schemeClr val="accent1">
                              <a:lumMod val="50000"/>
                            </a:schemeClr>
                          </a:solidFill>
                        </a:rPr>
                        <a:t>fotowoltaika</a:t>
                      </a:r>
                      <a:endParaRPr lang="pl-PL" sz="2800" b="1" dirty="0">
                        <a:solidFill>
                          <a:schemeClr val="accent1">
                            <a:lumMod val="50000"/>
                          </a:schemeClr>
                        </a:solidFill>
                      </a:endParaRPr>
                    </a:p>
                  </a:txBody>
                  <a:tcPr anchor="ctr"/>
                </a:tc>
                <a:extLst>
                  <a:ext uri="{0D108BD9-81ED-4DB2-BD59-A6C34878D82A}">
                    <a16:rowId xmlns:a16="http://schemas.microsoft.com/office/drawing/2014/main" val="10002"/>
                  </a:ext>
                </a:extLst>
              </a:tr>
            </a:tbl>
          </a:graphicData>
        </a:graphic>
      </p:graphicFrame>
      <p:graphicFrame>
        <p:nvGraphicFramePr>
          <p:cNvPr id="6" name="Tabela 5">
            <a:extLst>
              <a:ext uri="{FF2B5EF4-FFF2-40B4-BE49-F238E27FC236}">
                <a16:creationId xmlns:a16="http://schemas.microsoft.com/office/drawing/2014/main" id="{974D0712-5402-41BE-9626-2700B2886188}"/>
              </a:ext>
            </a:extLst>
          </p:cNvPr>
          <p:cNvGraphicFramePr>
            <a:graphicFrameLocks noGrp="1"/>
          </p:cNvGraphicFramePr>
          <p:nvPr>
            <p:extLst>
              <p:ext uri="{D42A27DB-BD31-4B8C-83A1-F6EECF244321}">
                <p14:modId xmlns:p14="http://schemas.microsoft.com/office/powerpoint/2010/main" val="3333479666"/>
              </p:ext>
            </p:extLst>
          </p:nvPr>
        </p:nvGraphicFramePr>
        <p:xfrm>
          <a:off x="6102104" y="1260629"/>
          <a:ext cx="6089896" cy="4058371"/>
        </p:xfrm>
        <a:graphic>
          <a:graphicData uri="http://schemas.openxmlformats.org/drawingml/2006/table">
            <a:tbl>
              <a:tblPr firstRow="1" bandRow="1">
                <a:tableStyleId>{5C22544A-7EE6-4342-B048-85BDC9FD1C3A}</a:tableStyleId>
              </a:tblPr>
              <a:tblGrid>
                <a:gridCol w="6089896">
                  <a:extLst>
                    <a:ext uri="{9D8B030D-6E8A-4147-A177-3AD203B41FA5}">
                      <a16:colId xmlns:a16="http://schemas.microsoft.com/office/drawing/2014/main" val="20000"/>
                    </a:ext>
                  </a:extLst>
                </a:gridCol>
              </a:tblGrid>
              <a:tr h="6184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800" dirty="0">
                          <a:solidFill>
                            <a:srgbClr val="FF0000"/>
                          </a:solidFill>
                        </a:rPr>
                        <a:t>Najwyższy poziom dofinansowania</a:t>
                      </a:r>
                    </a:p>
                  </a:txBody>
                  <a:tcPr anchor="ctr"/>
                </a:tc>
                <a:extLst>
                  <a:ext uri="{0D108BD9-81ED-4DB2-BD59-A6C34878D82A}">
                    <a16:rowId xmlns:a16="http://schemas.microsoft.com/office/drawing/2014/main" val="10000"/>
                  </a:ext>
                </a:extLst>
              </a:tr>
              <a:tr h="2705581">
                <a:tc>
                  <a:txBody>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400" u="none" kern="1200" dirty="0">
                          <a:solidFill>
                            <a:schemeClr val="accent1">
                              <a:lumMod val="50000"/>
                            </a:schemeClr>
                          </a:solidFill>
                          <a:latin typeface="+mn-lt"/>
                          <a:ea typeface="+mn-ea"/>
                          <a:cs typeface="+mn-cs"/>
                        </a:rPr>
                        <a:t>wymiana źródła ciepła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400" u="none" kern="1200" dirty="0">
                          <a:solidFill>
                            <a:schemeClr val="accent1">
                              <a:lumMod val="50000"/>
                            </a:schemeClr>
                          </a:solidFill>
                          <a:latin typeface="+mn-lt"/>
                          <a:ea typeface="+mn-ea"/>
                          <a:cs typeface="+mn-cs"/>
                        </a:rPr>
                        <a:t>wentylacja mechaniczna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400" u="none" kern="1200" dirty="0">
                          <a:solidFill>
                            <a:schemeClr val="accent1">
                              <a:lumMod val="50000"/>
                            </a:schemeClr>
                          </a:solidFill>
                          <a:latin typeface="+mn-lt"/>
                          <a:ea typeface="+mn-ea"/>
                          <a:cs typeface="+mn-cs"/>
                        </a:rPr>
                        <a:t>termomodernizacja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400" u="none" kern="1200" dirty="0">
                          <a:solidFill>
                            <a:schemeClr val="accent1">
                              <a:lumMod val="50000"/>
                            </a:schemeClr>
                          </a:solidFill>
                          <a:latin typeface="+mn-lt"/>
                          <a:ea typeface="+mn-ea"/>
                          <a:cs typeface="+mn-cs"/>
                        </a:rPr>
                        <a:t>dokumentacja</a:t>
                      </a:r>
                    </a:p>
                  </a:txBody>
                  <a:tcPr anchor="ctr"/>
                </a:tc>
                <a:extLst>
                  <a:ext uri="{0D108BD9-81ED-4DB2-BD59-A6C34878D82A}">
                    <a16:rowId xmlns:a16="http://schemas.microsoft.com/office/drawing/2014/main" val="10001"/>
                  </a:ext>
                </a:extLst>
              </a:tr>
              <a:tr h="734372">
                <a:tc>
                  <a:txBody>
                    <a:bodyPr/>
                    <a:lstStyle/>
                    <a:p>
                      <a:pPr algn="ctr"/>
                      <a:r>
                        <a:rPr lang="pl-PL" sz="2800" b="1" dirty="0">
                          <a:solidFill>
                            <a:schemeClr val="accent1">
                              <a:lumMod val="50000"/>
                            </a:schemeClr>
                          </a:solidFill>
                        </a:rPr>
                        <a:t>60 000 zł + 9 000 zł </a:t>
                      </a:r>
                      <a:r>
                        <a:rPr lang="pl-PL" sz="2800" b="1" dirty="0" err="1">
                          <a:solidFill>
                            <a:schemeClr val="accent1">
                              <a:lumMod val="50000"/>
                            </a:schemeClr>
                          </a:solidFill>
                        </a:rPr>
                        <a:t>fotowoltaika</a:t>
                      </a:r>
                      <a:endParaRPr lang="pl-PL" sz="2800" b="1" dirty="0">
                        <a:solidFill>
                          <a:schemeClr val="accent1">
                            <a:lumMod val="50000"/>
                          </a:schemeClr>
                        </a:solidFill>
                      </a:endParaRPr>
                    </a:p>
                  </a:txBody>
                  <a:tcPr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ytuł 1"/>
          <p:cNvSpPr>
            <a:spLocks noGrp="1"/>
          </p:cNvSpPr>
          <p:nvPr>
            <p:ph type="title"/>
          </p:nvPr>
        </p:nvSpPr>
        <p:spPr>
          <a:xfrm>
            <a:off x="1585913" y="333375"/>
            <a:ext cx="8543925" cy="1143000"/>
          </a:xfrm>
        </p:spPr>
        <p:txBody>
          <a:bodyPr/>
          <a:lstStyle/>
          <a:p>
            <a:r>
              <a:rPr lang="pl-PL" sz="2900">
                <a:latin typeface="Calibri" pitchFamily="34" charset="0"/>
                <a:cs typeface="Arial" charset="0"/>
              </a:rPr>
              <a:t>Maksymalny poziom dotacji dla całego przedsięwzięcia</a:t>
            </a:r>
          </a:p>
        </p:txBody>
      </p:sp>
      <p:graphicFrame>
        <p:nvGraphicFramePr>
          <p:cNvPr id="4" name="Tabela 3">
            <a:extLst>
              <a:ext uri="{FF2B5EF4-FFF2-40B4-BE49-F238E27FC236}">
                <a16:creationId xmlns:a16="http://schemas.microsoft.com/office/drawing/2014/main" id="{3306C327-8869-4B03-8697-B1D391923465}"/>
              </a:ext>
            </a:extLst>
          </p:cNvPr>
          <p:cNvGraphicFramePr>
            <a:graphicFrameLocks noGrp="1"/>
          </p:cNvGraphicFramePr>
          <p:nvPr>
            <p:extLst>
              <p:ext uri="{D42A27DB-BD31-4B8C-83A1-F6EECF244321}">
                <p14:modId xmlns:p14="http://schemas.microsoft.com/office/powerpoint/2010/main" val="125484566"/>
              </p:ext>
            </p:extLst>
          </p:nvPr>
        </p:nvGraphicFramePr>
        <p:xfrm>
          <a:off x="1141879" y="1476375"/>
          <a:ext cx="9908241" cy="4351338"/>
        </p:xfrm>
        <a:graphic>
          <a:graphicData uri="http://schemas.openxmlformats.org/drawingml/2006/table">
            <a:tbl>
              <a:tblPr firstRow="1" bandRow="1">
                <a:tableStyleId>{5C22544A-7EE6-4342-B048-85BDC9FD1C3A}</a:tableStyleId>
              </a:tblPr>
              <a:tblGrid>
                <a:gridCol w="3302747">
                  <a:extLst>
                    <a:ext uri="{9D8B030D-6E8A-4147-A177-3AD203B41FA5}">
                      <a16:colId xmlns:a16="http://schemas.microsoft.com/office/drawing/2014/main" val="3708529221"/>
                    </a:ext>
                  </a:extLst>
                </a:gridCol>
                <a:gridCol w="3302747">
                  <a:extLst>
                    <a:ext uri="{9D8B030D-6E8A-4147-A177-3AD203B41FA5}">
                      <a16:colId xmlns:a16="http://schemas.microsoft.com/office/drawing/2014/main" val="996630724"/>
                    </a:ext>
                  </a:extLst>
                </a:gridCol>
                <a:gridCol w="3302747">
                  <a:extLst>
                    <a:ext uri="{9D8B030D-6E8A-4147-A177-3AD203B41FA5}">
                      <a16:colId xmlns:a16="http://schemas.microsoft.com/office/drawing/2014/main" val="1580611789"/>
                    </a:ext>
                  </a:extLst>
                </a:gridCol>
              </a:tblGrid>
              <a:tr h="1365680">
                <a:tc>
                  <a:txBody>
                    <a:bodyPr/>
                    <a:lstStyle/>
                    <a:p>
                      <a:pPr algn="ctr" rtl="0" fontAlgn="ctr"/>
                      <a:r>
                        <a:rPr lang="pl-PL" sz="2800" u="none" strike="noStrike">
                          <a:effectLst/>
                        </a:rPr>
                        <a:t>Podstawowy poziom dofinansowania</a:t>
                      </a:r>
                      <a:endParaRPr lang="pl-PL" sz="2800" b="1" i="0" u="none" strike="noStrike">
                        <a:solidFill>
                          <a:srgbClr val="FFFFFF"/>
                        </a:solidFill>
                        <a:effectLst/>
                        <a:latin typeface="Calibri" panose="020F0502020204030204" pitchFamily="34" charset="0"/>
                      </a:endParaRPr>
                    </a:p>
                  </a:txBody>
                  <a:tcPr marL="9418" marR="9418" marT="9418" marB="0" anchor="ctr"/>
                </a:tc>
                <a:tc>
                  <a:txBody>
                    <a:bodyPr/>
                    <a:lstStyle/>
                    <a:p>
                      <a:pPr algn="ctr" rtl="0" fontAlgn="ctr"/>
                      <a:r>
                        <a:rPr lang="pl-PL" sz="2800" u="none" strike="noStrike">
                          <a:effectLst/>
                        </a:rPr>
                        <a:t>Podwyższony poziom dofinansowania</a:t>
                      </a:r>
                      <a:endParaRPr lang="pl-PL" sz="2800" b="1" i="0" u="none" strike="noStrike">
                        <a:solidFill>
                          <a:srgbClr val="FFFFFF"/>
                        </a:solidFill>
                        <a:effectLst/>
                        <a:latin typeface="Calibri" panose="020F0502020204030204" pitchFamily="34" charset="0"/>
                      </a:endParaRPr>
                    </a:p>
                  </a:txBody>
                  <a:tcPr marL="9418" marR="9418" marT="9418" marB="0" anchor="ctr"/>
                </a:tc>
                <a:tc>
                  <a:txBody>
                    <a:bodyPr/>
                    <a:lstStyle/>
                    <a:p>
                      <a:pPr algn="ctr" rtl="0" fontAlgn="ctr"/>
                      <a:r>
                        <a:rPr lang="pl-PL" sz="2800" u="none" strike="noStrike" dirty="0">
                          <a:solidFill>
                            <a:srgbClr val="FF0000"/>
                          </a:solidFill>
                          <a:effectLst/>
                        </a:rPr>
                        <a:t>Najwyższy poziom dofinansowania</a:t>
                      </a:r>
                      <a:endParaRPr lang="pl-PL" sz="2800" b="1" i="0" u="none" strike="noStrike" dirty="0">
                        <a:solidFill>
                          <a:srgbClr val="FF0000"/>
                        </a:solidFill>
                        <a:effectLst/>
                        <a:latin typeface="Calibri" panose="020F0502020204030204" pitchFamily="34" charset="0"/>
                      </a:endParaRPr>
                    </a:p>
                  </a:txBody>
                  <a:tcPr marL="9418" marR="9418" marT="9418" marB="0" anchor="ctr"/>
                </a:tc>
                <a:extLst>
                  <a:ext uri="{0D108BD9-81ED-4DB2-BD59-A6C34878D82A}">
                    <a16:rowId xmlns:a16="http://schemas.microsoft.com/office/drawing/2014/main" val="1220775218"/>
                  </a:ext>
                </a:extLst>
              </a:tr>
              <a:tr h="631038">
                <a:tc gridSpan="3">
                  <a:txBody>
                    <a:bodyPr/>
                    <a:lstStyle/>
                    <a:p>
                      <a:pPr algn="ctr" rtl="0" fontAlgn="ctr">
                        <a:buClr>
                          <a:srgbClr val="000000"/>
                        </a:buClr>
                        <a:buSzPts val="2400"/>
                        <a:buFont typeface="Arial" panose="020B0604020202020204" pitchFamily="34" charset="0"/>
                        <a:buChar char="•"/>
                      </a:pPr>
                      <a:r>
                        <a:rPr lang="pl-PL" sz="2400" u="none" strike="noStrike">
                          <a:effectLst/>
                        </a:rPr>
                        <a:t>brak wymiany źródła ciepła</a:t>
                      </a:r>
                      <a:endParaRPr lang="pl-PL" sz="2400" b="0" i="0" u="none" strike="noStrike">
                        <a:solidFill>
                          <a:srgbClr val="000000"/>
                        </a:solidFill>
                        <a:effectLst/>
                        <a:latin typeface="Arial" panose="020B0604020202020204" pitchFamily="34" charset="0"/>
                      </a:endParaRPr>
                    </a:p>
                  </a:txBody>
                  <a:tcPr marL="9418" marR="9418" marT="9418" marB="0" anchor="ct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322362476"/>
                  </a:ext>
                </a:extLst>
              </a:tr>
              <a:tr h="631038">
                <a:tc gridSpan="3">
                  <a:txBody>
                    <a:bodyPr/>
                    <a:lstStyle/>
                    <a:p>
                      <a:pPr algn="ctr" rtl="0" fontAlgn="ctr">
                        <a:buClr>
                          <a:srgbClr val="000000"/>
                        </a:buClr>
                        <a:buSzPts val="2400"/>
                        <a:buFont typeface="Arial" panose="020B0604020202020204" pitchFamily="34" charset="0"/>
                        <a:buChar char="•"/>
                      </a:pPr>
                      <a:r>
                        <a:rPr lang="pl-PL" sz="2400" u="none" strike="noStrike" dirty="0">
                          <a:effectLst/>
                        </a:rPr>
                        <a:t>wentylacja mechaniczna</a:t>
                      </a:r>
                      <a:endParaRPr lang="pl-PL" sz="2400" b="0" i="0" u="none" strike="noStrike" dirty="0">
                        <a:solidFill>
                          <a:srgbClr val="000000"/>
                        </a:solidFill>
                        <a:effectLst/>
                        <a:latin typeface="Arial" panose="020B0604020202020204" pitchFamily="34" charset="0"/>
                      </a:endParaRPr>
                    </a:p>
                  </a:txBody>
                  <a:tcPr marL="9418" marR="9418" marT="9418" marB="0" anchor="ct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1831979943"/>
                  </a:ext>
                </a:extLst>
              </a:tr>
              <a:tr h="631038">
                <a:tc gridSpan="3">
                  <a:txBody>
                    <a:bodyPr/>
                    <a:lstStyle/>
                    <a:p>
                      <a:pPr algn="ctr" rtl="0" fontAlgn="ctr">
                        <a:buClr>
                          <a:srgbClr val="000000"/>
                        </a:buClr>
                        <a:buSzPts val="2400"/>
                        <a:buFont typeface="Arial" panose="020B0604020202020204" pitchFamily="34" charset="0"/>
                        <a:buChar char="•"/>
                      </a:pPr>
                      <a:r>
                        <a:rPr lang="pl-PL" sz="2400" u="none" strike="noStrike">
                          <a:effectLst/>
                        </a:rPr>
                        <a:t>termomodernizacja</a:t>
                      </a:r>
                      <a:endParaRPr lang="pl-PL" sz="2400" b="0" i="0" u="none" strike="noStrike">
                        <a:solidFill>
                          <a:srgbClr val="000000"/>
                        </a:solidFill>
                        <a:effectLst/>
                        <a:latin typeface="Arial" panose="020B0604020202020204" pitchFamily="34" charset="0"/>
                      </a:endParaRPr>
                    </a:p>
                  </a:txBody>
                  <a:tcPr marL="9418" marR="9418" marT="9418" marB="0" anchor="ct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893856974"/>
                  </a:ext>
                </a:extLst>
              </a:tr>
              <a:tr h="631038">
                <a:tc gridSpan="3">
                  <a:txBody>
                    <a:bodyPr/>
                    <a:lstStyle/>
                    <a:p>
                      <a:pPr algn="ctr" rtl="0" fontAlgn="ctr">
                        <a:buClr>
                          <a:srgbClr val="000000"/>
                        </a:buClr>
                        <a:buSzPts val="2400"/>
                        <a:buFont typeface="Arial" panose="020B0604020202020204" pitchFamily="34" charset="0"/>
                        <a:buChar char="•"/>
                      </a:pPr>
                      <a:r>
                        <a:rPr lang="pl-PL" sz="2400" u="none" strike="noStrike">
                          <a:effectLst/>
                        </a:rPr>
                        <a:t>dokumentacja</a:t>
                      </a:r>
                      <a:endParaRPr lang="pl-PL" sz="2400" b="0" i="0" u="none" strike="noStrike">
                        <a:solidFill>
                          <a:srgbClr val="000000"/>
                        </a:solidFill>
                        <a:effectLst/>
                        <a:latin typeface="Arial" panose="020B0604020202020204" pitchFamily="34" charset="0"/>
                      </a:endParaRPr>
                    </a:p>
                  </a:txBody>
                  <a:tcPr marL="9418" marR="9418" marT="9418" marB="0" anchor="ct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652522742"/>
                  </a:ext>
                </a:extLst>
              </a:tr>
              <a:tr h="461506">
                <a:tc>
                  <a:txBody>
                    <a:bodyPr/>
                    <a:lstStyle/>
                    <a:p>
                      <a:pPr algn="ctr" rtl="0" fontAlgn="ctr"/>
                      <a:r>
                        <a:rPr lang="pl-PL" sz="2800" u="none" strike="noStrike">
                          <a:effectLst/>
                        </a:rPr>
                        <a:t>10 000 zł</a:t>
                      </a:r>
                      <a:endParaRPr lang="pl-PL" sz="2800" b="1" i="0" u="none" strike="noStrike">
                        <a:solidFill>
                          <a:srgbClr val="203864"/>
                        </a:solidFill>
                        <a:effectLst/>
                        <a:latin typeface="Calibri" panose="020F0502020204030204" pitchFamily="34" charset="0"/>
                      </a:endParaRPr>
                    </a:p>
                  </a:txBody>
                  <a:tcPr marL="9418" marR="9418" marT="9418" marB="0" anchor="ctr"/>
                </a:tc>
                <a:tc>
                  <a:txBody>
                    <a:bodyPr/>
                    <a:lstStyle/>
                    <a:p>
                      <a:pPr algn="ctr" rtl="0" fontAlgn="ctr"/>
                      <a:r>
                        <a:rPr lang="pl-PL" sz="2800" u="none" strike="noStrike">
                          <a:effectLst/>
                        </a:rPr>
                        <a:t>15 000 zł</a:t>
                      </a:r>
                      <a:endParaRPr lang="pl-PL" sz="2800" b="1" i="0" u="none" strike="noStrike">
                        <a:solidFill>
                          <a:srgbClr val="203864"/>
                        </a:solidFill>
                        <a:effectLst/>
                        <a:latin typeface="Calibri" panose="020F0502020204030204" pitchFamily="34" charset="0"/>
                      </a:endParaRPr>
                    </a:p>
                  </a:txBody>
                  <a:tcPr marL="9418" marR="9418" marT="9418" marB="0" anchor="ctr"/>
                </a:tc>
                <a:tc>
                  <a:txBody>
                    <a:bodyPr/>
                    <a:lstStyle/>
                    <a:p>
                      <a:pPr algn="ctr" rtl="0" fontAlgn="ctr"/>
                      <a:r>
                        <a:rPr lang="pl-PL" sz="2800" b="1" u="none" strike="noStrike" dirty="0">
                          <a:solidFill>
                            <a:srgbClr val="FF0000"/>
                          </a:solidFill>
                          <a:effectLst/>
                        </a:rPr>
                        <a:t>30 000 zł</a:t>
                      </a:r>
                      <a:endParaRPr lang="pl-PL" sz="2800" b="1" i="0" u="none" strike="noStrike" dirty="0">
                        <a:solidFill>
                          <a:srgbClr val="FF0000"/>
                        </a:solidFill>
                        <a:effectLst/>
                        <a:latin typeface="Calibri" panose="020F0502020204030204" pitchFamily="34" charset="0"/>
                      </a:endParaRPr>
                    </a:p>
                  </a:txBody>
                  <a:tcPr marL="9418" marR="9418" marT="9418" marB="0" anchor="ctr"/>
                </a:tc>
                <a:extLst>
                  <a:ext uri="{0D108BD9-81ED-4DB2-BD59-A6C34878D82A}">
                    <a16:rowId xmlns:a16="http://schemas.microsoft.com/office/drawing/2014/main" val="396623209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F778BFC1-3C1D-4192-8C2D-92E5170B8A55}"/>
              </a:ext>
            </a:extLst>
          </p:cNvPr>
          <p:cNvPicPr>
            <a:picLocks noChangeAspect="1"/>
          </p:cNvPicPr>
          <p:nvPr/>
        </p:nvPicPr>
        <p:blipFill>
          <a:blip r:embed="rId2"/>
          <a:stretch>
            <a:fillRect/>
          </a:stretch>
        </p:blipFill>
        <p:spPr>
          <a:xfrm>
            <a:off x="0" y="-7922"/>
            <a:ext cx="12188493" cy="686793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7A8788C1-6032-40AF-90A8-1FD9FD970DC4}"/>
              </a:ext>
            </a:extLst>
          </p:cNvPr>
          <p:cNvGraphicFramePr>
            <a:graphicFrameLocks noGrp="1"/>
          </p:cNvGraphicFramePr>
          <p:nvPr/>
        </p:nvGraphicFramePr>
        <p:xfrm>
          <a:off x="0" y="1331650"/>
          <a:ext cx="12192000" cy="3790765"/>
        </p:xfrm>
        <a:graphic>
          <a:graphicData uri="http://schemas.openxmlformats.org/drawingml/2006/table">
            <a:tbl>
              <a:tblPr>
                <a:tableStyleId>{5C22544A-7EE6-4342-B048-85BDC9FD1C3A}</a:tableStyleId>
              </a:tblPr>
              <a:tblGrid>
                <a:gridCol w="1866160">
                  <a:extLst>
                    <a:ext uri="{9D8B030D-6E8A-4147-A177-3AD203B41FA5}">
                      <a16:colId xmlns:a16="http://schemas.microsoft.com/office/drawing/2014/main" val="2190459563"/>
                    </a:ext>
                  </a:extLst>
                </a:gridCol>
                <a:gridCol w="1869804">
                  <a:extLst>
                    <a:ext uri="{9D8B030D-6E8A-4147-A177-3AD203B41FA5}">
                      <a16:colId xmlns:a16="http://schemas.microsoft.com/office/drawing/2014/main" val="3507100090"/>
                    </a:ext>
                  </a:extLst>
                </a:gridCol>
                <a:gridCol w="1866160">
                  <a:extLst>
                    <a:ext uri="{9D8B030D-6E8A-4147-A177-3AD203B41FA5}">
                      <a16:colId xmlns:a16="http://schemas.microsoft.com/office/drawing/2014/main" val="1089053541"/>
                    </a:ext>
                  </a:extLst>
                </a:gridCol>
                <a:gridCol w="1869804">
                  <a:extLst>
                    <a:ext uri="{9D8B030D-6E8A-4147-A177-3AD203B41FA5}">
                      <a16:colId xmlns:a16="http://schemas.microsoft.com/office/drawing/2014/main" val="1298223742"/>
                    </a:ext>
                  </a:extLst>
                </a:gridCol>
                <a:gridCol w="1866160">
                  <a:extLst>
                    <a:ext uri="{9D8B030D-6E8A-4147-A177-3AD203B41FA5}">
                      <a16:colId xmlns:a16="http://schemas.microsoft.com/office/drawing/2014/main" val="300188081"/>
                    </a:ext>
                  </a:extLst>
                </a:gridCol>
                <a:gridCol w="1869804">
                  <a:extLst>
                    <a:ext uri="{9D8B030D-6E8A-4147-A177-3AD203B41FA5}">
                      <a16:colId xmlns:a16="http://schemas.microsoft.com/office/drawing/2014/main" val="2066701397"/>
                    </a:ext>
                  </a:extLst>
                </a:gridCol>
                <a:gridCol w="984108">
                  <a:extLst>
                    <a:ext uri="{9D8B030D-6E8A-4147-A177-3AD203B41FA5}">
                      <a16:colId xmlns:a16="http://schemas.microsoft.com/office/drawing/2014/main" val="79922642"/>
                    </a:ext>
                  </a:extLst>
                </a:gridCol>
              </a:tblGrid>
              <a:tr h="342436">
                <a:tc rowSpan="2">
                  <a:txBody>
                    <a:bodyPr/>
                    <a:lstStyle/>
                    <a:p>
                      <a:pPr algn="ctr" fontAlgn="ctr"/>
                      <a:r>
                        <a:rPr lang="pl-PL" sz="1100" u="none" strike="noStrike">
                          <a:effectLst/>
                        </a:rPr>
                        <a:t>Nazwa kosztu</a:t>
                      </a:r>
                      <a:endParaRPr lang="pl-PL" sz="1100" b="1" i="0" u="none" strike="noStrike">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pl-PL" sz="1100" u="none" strike="noStrike">
                          <a:effectLst/>
                        </a:rPr>
                        <a:t>Poziom podstawowy</a:t>
                      </a:r>
                      <a:endParaRPr lang="pl-PL" sz="11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pl-PL"/>
                    </a:p>
                  </a:txBody>
                  <a:tcPr/>
                </a:tc>
                <a:tc gridSpan="2">
                  <a:txBody>
                    <a:bodyPr/>
                    <a:lstStyle/>
                    <a:p>
                      <a:pPr algn="ctr" fontAlgn="ctr"/>
                      <a:r>
                        <a:rPr lang="pl-PL" sz="1100" u="none" strike="noStrike">
                          <a:effectLst/>
                        </a:rPr>
                        <a:t>Poziom podwyższony</a:t>
                      </a:r>
                      <a:endParaRPr lang="pl-PL" sz="11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pl-PL"/>
                    </a:p>
                  </a:txBody>
                  <a:tcPr/>
                </a:tc>
                <a:tc gridSpan="2">
                  <a:txBody>
                    <a:bodyPr/>
                    <a:lstStyle/>
                    <a:p>
                      <a:pPr algn="ctr" fontAlgn="ctr"/>
                      <a:r>
                        <a:rPr lang="pl-PL" sz="1100" u="none" strike="noStrike">
                          <a:effectLst/>
                        </a:rPr>
                        <a:t>Poziom najwyższy</a:t>
                      </a:r>
                      <a:endParaRPr lang="pl-PL" sz="11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pl-PL"/>
                    </a:p>
                  </a:txBody>
                  <a:tcPr/>
                </a:tc>
                <a:extLst>
                  <a:ext uri="{0D108BD9-81ED-4DB2-BD59-A6C34878D82A}">
                    <a16:rowId xmlns:a16="http://schemas.microsoft.com/office/drawing/2014/main" val="1440452659"/>
                  </a:ext>
                </a:extLst>
              </a:tr>
              <a:tr h="1523840">
                <a:tc vMerge="1">
                  <a:txBody>
                    <a:bodyPr/>
                    <a:lstStyle/>
                    <a:p>
                      <a:endParaRPr lang="pl-PL"/>
                    </a:p>
                  </a:txBody>
                  <a:tcPr/>
                </a:tc>
                <a:tc>
                  <a:txBody>
                    <a:bodyPr/>
                    <a:lstStyle/>
                    <a:p>
                      <a:pPr algn="ctr" fontAlgn="ctr"/>
                      <a:r>
                        <a:rPr lang="pl-PL" sz="1100" u="none" strike="noStrike">
                          <a:effectLst/>
                        </a:rPr>
                        <a:t>Maksymalna intensywność dofinansowania (procent faktycznie poniesionych kosztów)</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Maksymalna kwota dotacji</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Maksymalna intensywność dofinansowania (procent faktycznie poniesionych kosztów)</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Maksymalna kwota dotacji</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Maksymalna intensywność dofinansowania (procent faktycznie poniesionych kosztów)</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Maksymalna kwota dotacji</a:t>
                      </a:r>
                      <a:endParaRPr lang="pl-PL"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90926277"/>
                  </a:ext>
                </a:extLst>
              </a:tr>
              <a:tr h="684871">
                <a:tc>
                  <a:txBody>
                    <a:bodyPr/>
                    <a:lstStyle/>
                    <a:p>
                      <a:pPr algn="ctr" fontAlgn="ctr"/>
                      <a:r>
                        <a:rPr lang="pl-PL" sz="1100" u="none" strike="noStrike">
                          <a:effectLst/>
                        </a:rPr>
                        <a:t>Ocieplenie przegród budowlanych</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30%</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45 zł za m2</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60%</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90 zł za m2</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90%</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135 zł za m2</a:t>
                      </a:r>
                      <a:endParaRPr lang="pl-PL"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25223258"/>
                  </a:ext>
                </a:extLst>
              </a:tr>
              <a:tr h="619809">
                <a:tc>
                  <a:txBody>
                    <a:bodyPr/>
                    <a:lstStyle/>
                    <a:p>
                      <a:pPr algn="ctr" fontAlgn="ctr"/>
                      <a:r>
                        <a:rPr lang="pl-PL" sz="1100" u="none" strike="noStrike">
                          <a:effectLst/>
                        </a:rPr>
                        <a:t>Stolarka okienna</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30%</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210 zł za m2</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60%</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420 zł za m2</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dirty="0">
                          <a:effectLst/>
                        </a:rPr>
                        <a:t>90%</a:t>
                      </a:r>
                      <a:endParaRPr lang="pl-P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630 zł za m2</a:t>
                      </a:r>
                      <a:endParaRPr lang="pl-PL"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20058067"/>
                  </a:ext>
                </a:extLst>
              </a:tr>
              <a:tr h="619809">
                <a:tc>
                  <a:txBody>
                    <a:bodyPr/>
                    <a:lstStyle/>
                    <a:p>
                      <a:pPr algn="ctr" fontAlgn="ctr"/>
                      <a:r>
                        <a:rPr lang="pl-PL" sz="1100" u="none" strike="noStrike">
                          <a:effectLst/>
                        </a:rPr>
                        <a:t>Stolarka drzwiowa</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30%</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600 zł za m2</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60%</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1 200 zł za m2</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90%</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dirty="0">
                          <a:effectLst/>
                        </a:rPr>
                        <a:t>1 800 zł za m2</a:t>
                      </a:r>
                      <a:endParaRPr lang="pl-PL"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98467080"/>
                  </a:ext>
                </a:extLst>
              </a:tr>
            </a:tbl>
          </a:graphicData>
        </a:graphic>
      </p:graphicFrame>
    </p:spTree>
    <p:extLst>
      <p:ext uri="{BB962C8B-B14F-4D97-AF65-F5344CB8AC3E}">
        <p14:creationId xmlns:p14="http://schemas.microsoft.com/office/powerpoint/2010/main" val="358969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endParaRPr lang="pl-PL"/>
          </a:p>
        </p:txBody>
      </p:sp>
      <p:pic>
        <p:nvPicPr>
          <p:cNvPr id="49154" name="Symbol zastępczy zawartości 4"/>
          <p:cNvPicPr>
            <a:picLocks noGrp="1" noChangeAspect="1"/>
          </p:cNvPicPr>
          <p:nvPr>
            <p:ph idx="1"/>
          </p:nvPr>
        </p:nvPicPr>
        <p:blipFill>
          <a:blip r:embed="rId2"/>
          <a:srcRect/>
          <a:stretch>
            <a:fillRect/>
          </a:stretch>
        </p:blipFill>
        <p:spPr>
          <a:xfrm>
            <a:off x="466725" y="204788"/>
            <a:ext cx="8639175" cy="5384800"/>
          </a:xfrm>
        </p:spPr>
      </p:pic>
      <p:pic>
        <p:nvPicPr>
          <p:cNvPr id="4" name="Obraz 3">
            <a:extLst>
              <a:ext uri="{FF2B5EF4-FFF2-40B4-BE49-F238E27FC236}">
                <a16:creationId xmlns:a16="http://schemas.microsoft.com/office/drawing/2014/main" id="{828E4371-4F5B-4DB9-8486-7252F5D655D8}"/>
              </a:ext>
            </a:extLst>
          </p:cNvPr>
          <p:cNvPicPr>
            <a:picLocks noChangeAspect="1"/>
          </p:cNvPicPr>
          <p:nvPr/>
        </p:nvPicPr>
        <p:blipFill>
          <a:blip r:embed="rId3"/>
          <a:stretch>
            <a:fillRect/>
          </a:stretch>
        </p:blipFill>
        <p:spPr>
          <a:xfrm>
            <a:off x="8342349" y="2028630"/>
            <a:ext cx="1686160" cy="1400370"/>
          </a:xfrm>
          <a:prstGeom prst="rect">
            <a:avLst/>
          </a:prstGeom>
        </p:spPr>
      </p:pic>
    </p:spTree>
    <p:extLst>
      <p:ext uri="{BB962C8B-B14F-4D97-AF65-F5344CB8AC3E}">
        <p14:creationId xmlns:p14="http://schemas.microsoft.com/office/powerpoint/2010/main" val="1686951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Symbol zastępczy zawartości 4"/>
          <p:cNvPicPr>
            <a:picLocks noGrp="1" noChangeAspect="1"/>
          </p:cNvPicPr>
          <p:nvPr>
            <p:ph idx="1"/>
          </p:nvPr>
        </p:nvPicPr>
        <p:blipFill>
          <a:blip r:embed="rId2"/>
          <a:srcRect/>
          <a:stretch>
            <a:fillRect/>
          </a:stretch>
        </p:blipFill>
        <p:spPr>
          <a:xfrm>
            <a:off x="1296988" y="204788"/>
            <a:ext cx="8126412" cy="5599112"/>
          </a:xfrm>
        </p:spPr>
      </p:pic>
    </p:spTree>
    <p:extLst>
      <p:ext uri="{BB962C8B-B14F-4D97-AF65-F5344CB8AC3E}">
        <p14:creationId xmlns:p14="http://schemas.microsoft.com/office/powerpoint/2010/main" val="810936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8D42A378-5D6B-4895-8F93-706F1F4EC50F}"/>
              </a:ext>
            </a:extLst>
          </p:cNvPr>
          <p:cNvPicPr>
            <a:picLocks noChangeAspect="1"/>
          </p:cNvPicPr>
          <p:nvPr/>
        </p:nvPicPr>
        <p:blipFill>
          <a:blip r:embed="rId2"/>
          <a:stretch>
            <a:fillRect/>
          </a:stretch>
        </p:blipFill>
        <p:spPr>
          <a:xfrm>
            <a:off x="861134" y="62144"/>
            <a:ext cx="8602463" cy="6003210"/>
          </a:xfrm>
          <a:prstGeom prst="rect">
            <a:avLst/>
          </a:prstGeom>
        </p:spPr>
      </p:pic>
    </p:spTree>
    <p:extLst>
      <p:ext uri="{BB962C8B-B14F-4D97-AF65-F5344CB8AC3E}">
        <p14:creationId xmlns:p14="http://schemas.microsoft.com/office/powerpoint/2010/main" val="3766346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ytuł 1"/>
          <p:cNvSpPr>
            <a:spLocks noGrp="1"/>
          </p:cNvSpPr>
          <p:nvPr>
            <p:ph type="title"/>
          </p:nvPr>
        </p:nvSpPr>
        <p:spPr>
          <a:xfrm>
            <a:off x="2514600" y="333375"/>
            <a:ext cx="7615238" cy="456738"/>
          </a:xfrm>
        </p:spPr>
        <p:txBody>
          <a:bodyPr>
            <a:normAutofit fontScale="90000"/>
          </a:bodyPr>
          <a:lstStyle/>
          <a:p>
            <a:r>
              <a:rPr lang="pl-PL" sz="3200" dirty="0">
                <a:latin typeface="Calibri" pitchFamily="34" charset="0"/>
                <a:cs typeface="Arial" charset="0"/>
              </a:rPr>
              <a:t>Składanie wniosku</a:t>
            </a:r>
          </a:p>
        </p:txBody>
      </p:sp>
      <p:pic>
        <p:nvPicPr>
          <p:cNvPr id="3" name="Obraz 2">
            <a:extLst>
              <a:ext uri="{FF2B5EF4-FFF2-40B4-BE49-F238E27FC236}">
                <a16:creationId xmlns:a16="http://schemas.microsoft.com/office/drawing/2014/main" id="{99497215-D888-4C0E-8F44-0684D243720F}"/>
              </a:ext>
            </a:extLst>
          </p:cNvPr>
          <p:cNvPicPr>
            <a:picLocks noChangeAspect="1"/>
          </p:cNvPicPr>
          <p:nvPr/>
        </p:nvPicPr>
        <p:blipFill>
          <a:blip r:embed="rId3"/>
          <a:stretch>
            <a:fillRect/>
          </a:stretch>
        </p:blipFill>
        <p:spPr>
          <a:xfrm>
            <a:off x="168676" y="705715"/>
            <a:ext cx="11874880" cy="5942351"/>
          </a:xfrm>
          <a:prstGeom prst="rect">
            <a:avLst/>
          </a:prstGeom>
        </p:spPr>
      </p:pic>
      <p:sp>
        <p:nvSpPr>
          <p:cNvPr id="4" name="pole tekstowe 3">
            <a:extLst>
              <a:ext uri="{FF2B5EF4-FFF2-40B4-BE49-F238E27FC236}">
                <a16:creationId xmlns:a16="http://schemas.microsoft.com/office/drawing/2014/main" id="{C11DDBF2-AEB6-4F78-B575-E01F100E5F49}"/>
              </a:ext>
            </a:extLst>
          </p:cNvPr>
          <p:cNvSpPr txBox="1"/>
          <p:nvPr/>
        </p:nvSpPr>
        <p:spPr>
          <a:xfrm>
            <a:off x="8398276" y="1429305"/>
            <a:ext cx="3559945" cy="307777"/>
          </a:xfrm>
          <a:prstGeom prst="rect">
            <a:avLst/>
          </a:prstGeom>
          <a:noFill/>
        </p:spPr>
        <p:txBody>
          <a:bodyPr wrap="square" rtlCol="0">
            <a:spAutoFit/>
          </a:bodyPr>
          <a:lstStyle/>
          <a:p>
            <a:r>
              <a:rPr lang="pl-PL" sz="1400" b="1" dirty="0">
                <a:solidFill>
                  <a:srgbClr val="FF0000"/>
                </a:solidFill>
              </a:rPr>
              <a:t>Nie dotyczy cz. 3 programu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Symbol zastępczy zawartości 3"/>
          <p:cNvPicPr>
            <a:picLocks noGrp="1" noChangeAspect="1"/>
          </p:cNvPicPr>
          <p:nvPr>
            <p:ph idx="1"/>
          </p:nvPr>
        </p:nvPicPr>
        <p:blipFill>
          <a:blip r:embed="rId2"/>
          <a:srcRect/>
          <a:stretch>
            <a:fillRect/>
          </a:stretch>
        </p:blipFill>
        <p:spPr>
          <a:xfrm>
            <a:off x="534256" y="801688"/>
            <a:ext cx="9272588" cy="5092700"/>
          </a:xfrm>
        </p:spPr>
      </p:pic>
      <p:pic>
        <p:nvPicPr>
          <p:cNvPr id="3" name="Obraz 2">
            <a:extLst>
              <a:ext uri="{FF2B5EF4-FFF2-40B4-BE49-F238E27FC236}">
                <a16:creationId xmlns:a16="http://schemas.microsoft.com/office/drawing/2014/main" id="{51D005C7-8519-4D0C-92BF-EC79E41B3B7F}"/>
              </a:ext>
            </a:extLst>
          </p:cNvPr>
          <p:cNvPicPr>
            <a:picLocks noChangeAspect="1"/>
          </p:cNvPicPr>
          <p:nvPr/>
        </p:nvPicPr>
        <p:blipFill>
          <a:blip r:embed="rId3"/>
          <a:stretch>
            <a:fillRect/>
          </a:stretch>
        </p:blipFill>
        <p:spPr>
          <a:xfrm>
            <a:off x="385162" y="244222"/>
            <a:ext cx="10516511" cy="71939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7D7963A2-92AC-42D6-821A-3330985BEA1D}"/>
              </a:ext>
            </a:extLst>
          </p:cNvPr>
          <p:cNvPicPr>
            <a:picLocks noChangeAspect="1"/>
          </p:cNvPicPr>
          <p:nvPr/>
        </p:nvPicPr>
        <p:blipFill>
          <a:blip r:embed="rId2"/>
          <a:stretch>
            <a:fillRect/>
          </a:stretch>
        </p:blipFill>
        <p:spPr>
          <a:xfrm>
            <a:off x="489755" y="28100"/>
            <a:ext cx="11212490" cy="6801799"/>
          </a:xfrm>
          <a:prstGeom prst="rect">
            <a:avLst/>
          </a:prstGeom>
        </p:spPr>
      </p:pic>
      <p:sp>
        <p:nvSpPr>
          <p:cNvPr id="7" name="Owal 6">
            <a:extLst>
              <a:ext uri="{FF2B5EF4-FFF2-40B4-BE49-F238E27FC236}">
                <a16:creationId xmlns:a16="http://schemas.microsoft.com/office/drawing/2014/main" id="{1D4B3BAB-687F-412E-A75D-E0D771237AD0}"/>
              </a:ext>
            </a:extLst>
          </p:cNvPr>
          <p:cNvSpPr/>
          <p:nvPr/>
        </p:nvSpPr>
        <p:spPr>
          <a:xfrm>
            <a:off x="207462" y="0"/>
            <a:ext cx="3894021" cy="3195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412382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t>Wymagania ogólne</a:t>
            </a:r>
          </a:p>
        </p:txBody>
      </p:sp>
      <p:sp>
        <p:nvSpPr>
          <p:cNvPr id="3" name="Symbol zastępczy zawartości 2"/>
          <p:cNvSpPr>
            <a:spLocks noGrp="1"/>
          </p:cNvSpPr>
          <p:nvPr>
            <p:ph idx="1"/>
          </p:nvPr>
        </p:nvSpPr>
        <p:spPr>
          <a:xfrm>
            <a:off x="595313" y="801688"/>
            <a:ext cx="9807575" cy="4787900"/>
          </a:xfrm>
        </p:spPr>
        <p:txBody>
          <a:bodyPr rtlCol="0">
            <a:normAutofit fontScale="92500" lnSpcReduction="10000"/>
          </a:bodyPr>
          <a:lstStyle/>
          <a:p>
            <a:pPr marL="342900" indent="-342900" fontAlgn="auto">
              <a:lnSpc>
                <a:spcPct val="107000"/>
              </a:lnSpc>
              <a:spcAft>
                <a:spcPts val="800"/>
              </a:spcAft>
              <a:buFont typeface="Wingdings" panose="05000000000000000000" pitchFamily="2" charset="2"/>
              <a:buChar char=""/>
              <a:defRPr/>
            </a:pPr>
            <a:r>
              <a:rPr lang="pl-PL" sz="2000" dirty="0">
                <a:latin typeface="Krub-ExtraLight"/>
                <a:ea typeface="Calibri" panose="020F0502020204030204" pitchFamily="34" charset="0"/>
                <a:cs typeface="Krub-ExtraLight"/>
              </a:rPr>
              <a:t>Dotacja w ramach aktualnego naboru do programu przyznawana jest </a:t>
            </a:r>
            <a:r>
              <a:rPr lang="pl-PL" sz="2000" dirty="0">
                <a:latin typeface="Krub-Medium"/>
                <a:ea typeface="Calibri" panose="020F0502020204030204" pitchFamily="34" charset="0"/>
                <a:cs typeface="Krub-Medium"/>
              </a:rPr>
              <a:t>tylko raz </a:t>
            </a:r>
            <a:r>
              <a:rPr lang="pl-PL" sz="2000" dirty="0">
                <a:latin typeface="Krub-ExtraLight"/>
                <a:ea typeface="Calibri" panose="020F0502020204030204" pitchFamily="34" charset="0"/>
                <a:cs typeface="Krub-ExtraLight"/>
              </a:rPr>
              <a:t>- ale jeżeli skorzystałeś z wcześniejszej edycji programu, dofinansowanie można otrzymać tylko na zakres prac nie objęty wcześniejszym dofinansowaniem.</a:t>
            </a:r>
            <a:endParaRPr lang="pl-PL" sz="2000" dirty="0">
              <a:ea typeface="Calibri" panose="020F0502020204030204" pitchFamily="34" charset="0"/>
              <a:cs typeface="Times New Roman" panose="02020603050405020304" pitchFamily="18" charset="0"/>
            </a:endParaRPr>
          </a:p>
          <a:p>
            <a:pPr marL="342900" indent="-342900" fontAlgn="auto">
              <a:lnSpc>
                <a:spcPct val="107000"/>
              </a:lnSpc>
              <a:spcAft>
                <a:spcPts val="800"/>
              </a:spcAft>
              <a:buFont typeface="Wingdings" panose="05000000000000000000" pitchFamily="2" charset="2"/>
              <a:buChar char=""/>
              <a:defRPr/>
            </a:pPr>
            <a:r>
              <a:rPr lang="pl-PL" sz="2000" dirty="0">
                <a:latin typeface="Krub-ExtraLight"/>
                <a:ea typeface="Calibri" panose="020F0502020204030204" pitchFamily="34" charset="0"/>
                <a:cs typeface="Krub-ExtraLight"/>
              </a:rPr>
              <a:t>Budynek, na który składany jest wniosek musi być budynkiem</a:t>
            </a:r>
            <a:r>
              <a:rPr lang="pl-PL" sz="2000" dirty="0">
                <a:ea typeface="Calibri" panose="020F0502020204030204" pitchFamily="34" charset="0"/>
                <a:cs typeface="Times New Roman" panose="02020603050405020304" pitchFamily="18" charset="0"/>
              </a:rPr>
              <a:t> </a:t>
            </a:r>
            <a:r>
              <a:rPr lang="pl-PL" sz="2000" dirty="0">
                <a:latin typeface="Krub-Medium"/>
                <a:ea typeface="Calibri" panose="020F0502020204030204" pitchFamily="34" charset="0"/>
                <a:cs typeface="Krub-Medium"/>
              </a:rPr>
              <a:t>jednorodzinnym</a:t>
            </a:r>
            <a:r>
              <a:rPr lang="pl-PL" sz="2000" dirty="0">
                <a:latin typeface="Krub-ExtraLight"/>
                <a:ea typeface="Calibri" panose="020F0502020204030204" pitchFamily="34" charset="0"/>
                <a:cs typeface="Krub-ExtraLight"/>
              </a:rPr>
              <a:t>, posiadać status budynku mieszkalnego i nie może być</a:t>
            </a:r>
            <a:r>
              <a:rPr lang="pl-PL" sz="2000" dirty="0">
                <a:ea typeface="Calibri" panose="020F0502020204030204" pitchFamily="34" charset="0"/>
                <a:cs typeface="Times New Roman" panose="02020603050405020304" pitchFamily="18" charset="0"/>
              </a:rPr>
              <a:t> </a:t>
            </a:r>
            <a:r>
              <a:rPr lang="pl-PL" sz="2000" dirty="0">
                <a:latin typeface="Krub-ExtraLight"/>
                <a:ea typeface="Calibri" panose="020F0502020204030204" pitchFamily="34" charset="0"/>
                <a:cs typeface="Krub-ExtraLight"/>
              </a:rPr>
              <a:t>budynkiem wykorzystywanym sezonowo</a:t>
            </a:r>
            <a:endParaRPr lang="pl-PL" sz="2000" dirty="0">
              <a:ea typeface="Calibri" panose="020F0502020204030204" pitchFamily="34" charset="0"/>
              <a:cs typeface="Times New Roman" panose="02020603050405020304" pitchFamily="18" charset="0"/>
            </a:endParaRPr>
          </a:p>
          <a:p>
            <a:pPr marL="342900" indent="-342900" fontAlgn="auto">
              <a:lnSpc>
                <a:spcPct val="107000"/>
              </a:lnSpc>
              <a:spcAft>
                <a:spcPts val="800"/>
              </a:spcAft>
              <a:buFont typeface="Wingdings" panose="05000000000000000000" pitchFamily="2" charset="2"/>
              <a:buChar char=""/>
              <a:defRPr/>
            </a:pPr>
            <a:r>
              <a:rPr lang="pl-PL" sz="2000" dirty="0">
                <a:latin typeface="Krub-ExtraLight"/>
                <a:ea typeface="Calibri" panose="020F0502020204030204" pitchFamily="34" charset="0"/>
                <a:cs typeface="Krub-ExtraLight"/>
              </a:rPr>
              <a:t>Dla budynków, których budowę zgłoszono </a:t>
            </a:r>
            <a:r>
              <a:rPr lang="pl-PL" sz="2000" dirty="0">
                <a:latin typeface="Krub-Medium"/>
                <a:ea typeface="Calibri" panose="020F0502020204030204" pitchFamily="34" charset="0"/>
                <a:cs typeface="Krub-Medium"/>
              </a:rPr>
              <a:t>po 31 grudnia 2013 roku </a:t>
            </a:r>
            <a:r>
              <a:rPr lang="pl-PL" sz="2000" dirty="0">
                <a:latin typeface="Krub-ExtraLight"/>
                <a:ea typeface="Calibri" panose="020F0502020204030204" pitchFamily="34" charset="0"/>
                <a:cs typeface="Krub-ExtraLight"/>
              </a:rPr>
              <a:t>nie</a:t>
            </a:r>
            <a:r>
              <a:rPr lang="pl-PL" sz="2000" dirty="0">
                <a:ea typeface="Calibri" panose="020F0502020204030204" pitchFamily="34" charset="0"/>
                <a:cs typeface="Times New Roman" panose="02020603050405020304" pitchFamily="18" charset="0"/>
              </a:rPr>
              <a:t> </a:t>
            </a:r>
            <a:r>
              <a:rPr lang="pl-PL" sz="2000" dirty="0">
                <a:latin typeface="Krub-ExtraLight"/>
                <a:ea typeface="Calibri" panose="020F0502020204030204" pitchFamily="34" charset="0"/>
                <a:cs typeface="Krub-ExtraLight"/>
              </a:rPr>
              <a:t>przewidziano dotacji na ocieplenie przegród i modernizację stolarki</a:t>
            </a:r>
            <a:r>
              <a:rPr lang="pl-PL" sz="2000" dirty="0">
                <a:ea typeface="Calibri" panose="020F0502020204030204" pitchFamily="34" charset="0"/>
                <a:cs typeface="Times New Roman" panose="02020603050405020304" pitchFamily="18" charset="0"/>
              </a:rPr>
              <a:t> </a:t>
            </a:r>
            <a:r>
              <a:rPr lang="pl-PL" sz="2000" dirty="0">
                <a:latin typeface="Krub-ExtraLight"/>
                <a:ea typeface="Calibri" panose="020F0502020204030204" pitchFamily="34" charset="0"/>
                <a:cs typeface="Krub-ExtraLight"/>
              </a:rPr>
              <a:t>okiennej i drzwiowej.</a:t>
            </a:r>
            <a:endParaRPr lang="pl-PL" sz="2000" dirty="0">
              <a:ea typeface="Calibri" panose="020F0502020204030204" pitchFamily="34" charset="0"/>
              <a:cs typeface="Times New Roman" panose="02020603050405020304" pitchFamily="18" charset="0"/>
            </a:endParaRPr>
          </a:p>
          <a:p>
            <a:pPr marL="342900" indent="-342900" fontAlgn="auto">
              <a:lnSpc>
                <a:spcPct val="107000"/>
              </a:lnSpc>
              <a:spcAft>
                <a:spcPts val="800"/>
              </a:spcAft>
              <a:buFont typeface="Wingdings" panose="05000000000000000000" pitchFamily="2" charset="2"/>
              <a:buChar char=""/>
              <a:defRPr/>
            </a:pPr>
            <a:r>
              <a:rPr lang="pl-PL" sz="2000" dirty="0">
                <a:latin typeface="Krub-ExtraLight"/>
                <a:ea typeface="Calibri" panose="020F0502020204030204" pitchFamily="34" charset="0"/>
                <a:cs typeface="Krub-ExtraLight"/>
              </a:rPr>
              <a:t>Wartość dotacji musi przekraczać </a:t>
            </a:r>
            <a:r>
              <a:rPr lang="pl-PL" sz="2000" dirty="0">
                <a:latin typeface="Krub-Medium"/>
                <a:ea typeface="Calibri" panose="020F0502020204030204" pitchFamily="34" charset="0"/>
                <a:cs typeface="Krub-Medium"/>
              </a:rPr>
              <a:t>3 000 złotych ( nie dotyczy to wymiany źródła ciepła)</a:t>
            </a:r>
            <a:endParaRPr lang="pl-PL" sz="2000" dirty="0">
              <a:ea typeface="Calibri" panose="020F0502020204030204" pitchFamily="34" charset="0"/>
              <a:cs typeface="Times New Roman" panose="02020603050405020304" pitchFamily="18" charset="0"/>
            </a:endParaRPr>
          </a:p>
          <a:p>
            <a:pPr marL="342900" indent="-342900" fontAlgn="auto">
              <a:lnSpc>
                <a:spcPct val="107000"/>
              </a:lnSpc>
              <a:spcAft>
                <a:spcPts val="800"/>
              </a:spcAft>
              <a:buFont typeface="Wingdings" panose="05000000000000000000" pitchFamily="2" charset="2"/>
              <a:buChar char=""/>
              <a:defRPr/>
            </a:pPr>
            <a:r>
              <a:rPr lang="pl-PL" sz="1800" dirty="0">
                <a:latin typeface="Krub-ExtraLight"/>
                <a:ea typeface="Calibri" panose="020F0502020204030204" pitchFamily="34" charset="0"/>
                <a:cs typeface="Krub-ExtraLight"/>
              </a:rPr>
              <a:t>Do kosztów kwalifikowanych w programie można zaliczyć tylko te</a:t>
            </a:r>
            <a:r>
              <a:rPr lang="pl-PL" sz="1800" dirty="0">
                <a:ea typeface="Calibri" panose="020F0502020204030204" pitchFamily="34" charset="0"/>
                <a:cs typeface="Times New Roman" panose="02020603050405020304" pitchFamily="18" charset="0"/>
              </a:rPr>
              <a:t> </a:t>
            </a:r>
            <a:r>
              <a:rPr lang="pl-PL" sz="1800" dirty="0">
                <a:latin typeface="Krub-ExtraLight"/>
                <a:ea typeface="Calibri" panose="020F0502020204030204" pitchFamily="34" charset="0"/>
                <a:cs typeface="Krub-ExtraLight"/>
              </a:rPr>
              <a:t>ponoszone po 15 maja 2020 r., ale nie wcześniej niż 6 miesięcy przed datą złożenia wniosku.</a:t>
            </a:r>
            <a:endParaRPr lang="pl-PL" sz="1800" dirty="0">
              <a:ea typeface="Calibri" panose="020F0502020204030204" pitchFamily="34" charset="0"/>
              <a:cs typeface="Times New Roman" panose="02020603050405020304" pitchFamily="18" charset="0"/>
            </a:endParaRPr>
          </a:p>
          <a:p>
            <a:pPr fontAlgn="auto">
              <a:spcAft>
                <a:spcPts val="0"/>
              </a:spcAft>
              <a:buFont typeface="Arial" panose="020B0604020202020204" pitchFamily="34" charset="0"/>
              <a:buNone/>
              <a:defRPr/>
            </a:pPr>
            <a:endParaRPr lang="pl-PL"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t>Wymagania ogólne</a:t>
            </a:r>
          </a:p>
        </p:txBody>
      </p:sp>
      <p:sp>
        <p:nvSpPr>
          <p:cNvPr id="3" name="Symbol zastępczy zawartości 2"/>
          <p:cNvSpPr>
            <a:spLocks noGrp="1"/>
          </p:cNvSpPr>
          <p:nvPr>
            <p:ph idx="1"/>
          </p:nvPr>
        </p:nvSpPr>
        <p:spPr>
          <a:xfrm>
            <a:off x="595313" y="801688"/>
            <a:ext cx="9807575" cy="4787900"/>
          </a:xfrm>
        </p:spPr>
        <p:txBody>
          <a:bodyPr rtlCol="0">
            <a:normAutofit fontScale="92500" lnSpcReduction="20000"/>
          </a:bodyPr>
          <a:lstStyle/>
          <a:p>
            <a:pPr marL="342900" indent="-342900" fontAlgn="auto">
              <a:lnSpc>
                <a:spcPct val="107000"/>
              </a:lnSpc>
              <a:spcAft>
                <a:spcPts val="0"/>
              </a:spcAft>
              <a:buFont typeface="Wingdings" panose="05000000000000000000" pitchFamily="2" charset="2"/>
              <a:buChar char=""/>
              <a:defRPr/>
            </a:pPr>
            <a:r>
              <a:rPr lang="pl-PL" sz="2000" dirty="0">
                <a:latin typeface="Krub-ExtraLight"/>
                <a:ea typeface="Calibri" panose="020F0502020204030204" pitchFamily="34" charset="0"/>
                <a:cs typeface="Krub-ExtraLight"/>
              </a:rPr>
              <a:t>Nie udziela się dofinansowania na przedsięwzięcia realizowane w budynkach wykorzystywanych sezonowo lub w budynkach gospodarczych.</a:t>
            </a:r>
            <a:endParaRPr lang="pl-PL" sz="2000" dirty="0">
              <a:ea typeface="Calibri" panose="020F0502020204030204" pitchFamily="34" charset="0"/>
              <a:cs typeface="Times New Roman" panose="02020603050405020304" pitchFamily="18" charset="0"/>
            </a:endParaRPr>
          </a:p>
          <a:p>
            <a:pPr marL="342900" indent="-342900" fontAlgn="auto">
              <a:lnSpc>
                <a:spcPct val="107000"/>
              </a:lnSpc>
              <a:spcAft>
                <a:spcPts val="0"/>
              </a:spcAft>
              <a:buFont typeface="Wingdings" panose="05000000000000000000" pitchFamily="2" charset="2"/>
              <a:buChar char=""/>
              <a:defRPr/>
            </a:pPr>
            <a:r>
              <a:rPr lang="pl-PL" sz="2000" dirty="0">
                <a:latin typeface="Krub-ExtraLight"/>
                <a:ea typeface="Calibri" panose="020F0502020204030204" pitchFamily="34" charset="0"/>
                <a:cs typeface="Krub-ExtraLight"/>
              </a:rPr>
              <a:t>Nie wypłaca się dofinansowania, jeżeli Beneficjent zbył przed wypłatą dotacji budynek/lokal mieszkalny objęty dofinansowaniem,</a:t>
            </a:r>
            <a:endParaRPr lang="pl-PL" sz="2000" dirty="0">
              <a:ea typeface="Calibri" panose="020F0502020204030204" pitchFamily="34" charset="0"/>
              <a:cs typeface="Times New Roman" panose="02020603050405020304" pitchFamily="18" charset="0"/>
            </a:endParaRPr>
          </a:p>
          <a:p>
            <a:pPr marL="342900" indent="-342900" fontAlgn="auto">
              <a:lnSpc>
                <a:spcPct val="107000"/>
              </a:lnSpc>
              <a:spcAft>
                <a:spcPts val="0"/>
              </a:spcAft>
              <a:buFont typeface="Wingdings" panose="05000000000000000000" pitchFamily="2" charset="2"/>
              <a:buChar char=""/>
              <a:defRPr/>
            </a:pPr>
            <a:r>
              <a:rPr lang="pl-PL" sz="2000" dirty="0">
                <a:latin typeface="Krub-ExtraLight"/>
                <a:ea typeface="Calibri" panose="020F0502020204030204" pitchFamily="34" charset="0"/>
                <a:cs typeface="Krub-ExtraLight"/>
              </a:rPr>
              <a:t>W przypadku gdy w budynku/lokalu mieszkalnym, w którym realizowane jest przedsięwzięcie, prowadzona jest działalność gospodarcza rozumiana zgodnie z unijnym prawem konkurencji, wysokość dotacji jest pomniejszana proporcjonalnie do powierzchni zajmowanej na prowadzenie działalności gospodarczej. Na użytek niniejszego Programu przyjmuje się, że powierzchnia, na której prowadzona jest ta działalność stanowi powierzchnię lokalu użytkowego.</a:t>
            </a:r>
            <a:endParaRPr lang="pl-PL" sz="2000" dirty="0">
              <a:ea typeface="Calibri" panose="020F0502020204030204" pitchFamily="34" charset="0"/>
              <a:cs typeface="Times New Roman" panose="02020603050405020304" pitchFamily="18" charset="0"/>
            </a:endParaRPr>
          </a:p>
          <a:p>
            <a:pPr marL="342900" indent="-342900" fontAlgn="auto">
              <a:lnSpc>
                <a:spcPct val="107000"/>
              </a:lnSpc>
              <a:spcAft>
                <a:spcPts val="800"/>
              </a:spcAft>
              <a:buFont typeface="Wingdings" panose="05000000000000000000" pitchFamily="2" charset="2"/>
              <a:buChar char=""/>
              <a:defRPr/>
            </a:pPr>
            <a:r>
              <a:rPr lang="pl-PL" sz="2000" dirty="0">
                <a:latin typeface="Krub-ExtraLight"/>
                <a:ea typeface="Calibri" panose="020F0502020204030204" pitchFamily="34" charset="0"/>
                <a:cs typeface="Krub-ExtraLight"/>
              </a:rPr>
              <a:t>W przypadku gdy działalność gospodarcza jest prowadzona na powierzchni całkowitej przekraczającej 30% budynku/lokalu mieszkalnego, przedsięwzięcie nie kwalifikuje się do dofinansowania</a:t>
            </a:r>
            <a:r>
              <a:rPr lang="pl-PL" dirty="0">
                <a:latin typeface="Krub-ExtraLight"/>
                <a:ea typeface="Calibri" panose="020F0502020204030204" pitchFamily="34" charset="0"/>
                <a:cs typeface="Krub-ExtraLight"/>
              </a:rPr>
              <a:t>.</a:t>
            </a:r>
            <a:endParaRPr lang="pl-PL" sz="1200" dirty="0">
              <a:ea typeface="Calibri" panose="020F0502020204030204" pitchFamily="34" charset="0"/>
              <a:cs typeface="Times New Roman" panose="02020603050405020304" pitchFamily="18" charset="0"/>
            </a:endParaRPr>
          </a:p>
          <a:p>
            <a:pPr marL="342900" indent="-342900" fontAlgn="auto">
              <a:lnSpc>
                <a:spcPct val="107000"/>
              </a:lnSpc>
              <a:spcAft>
                <a:spcPts val="800"/>
              </a:spcAft>
              <a:buFont typeface="Wingdings" panose="05000000000000000000" pitchFamily="2" charset="2"/>
              <a:buChar char=""/>
              <a:defRPr/>
            </a:pPr>
            <a:r>
              <a:rPr lang="pl-PL" sz="2200" dirty="0">
                <a:latin typeface="Krub-ExtraLight"/>
                <a:ea typeface="Calibri" panose="020F0502020204030204" pitchFamily="34" charset="0"/>
                <a:cs typeface="Krub-ExtraLight"/>
              </a:rPr>
              <a:t>Jeśli w budynku mieszkalnym wydzielono lokale mieszkalne, dotacja przysługuje osobno na każdy lokal.</a:t>
            </a:r>
            <a:endParaRPr lang="pl-PL" sz="2200" dirty="0">
              <a:ea typeface="Calibri" panose="020F0502020204030204" pitchFamily="34" charset="0"/>
              <a:cs typeface="Times New Roman" panose="02020603050405020304" pitchFamily="18" charset="0"/>
            </a:endParaRPr>
          </a:p>
          <a:p>
            <a:pPr fontAlgn="auto">
              <a:spcAft>
                <a:spcPts val="0"/>
              </a:spcAft>
              <a:buFont typeface="Arial" panose="020B0604020202020204" pitchFamily="34" charset="0"/>
              <a:buNone/>
              <a:defRPr/>
            </a:pPr>
            <a:endParaRPr lang="pl-PL"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t>Ważne terminy dla inwestora:</a:t>
            </a:r>
            <a:br>
              <a:rPr lang="pl-PL" dirty="0"/>
            </a:br>
            <a:endParaRPr lang="pl-PL" dirty="0"/>
          </a:p>
        </p:txBody>
      </p:sp>
      <p:sp>
        <p:nvSpPr>
          <p:cNvPr id="60418" name="Symbol zastępczy zawartości 2"/>
          <p:cNvSpPr>
            <a:spLocks noGrp="1"/>
          </p:cNvSpPr>
          <p:nvPr>
            <p:ph idx="1"/>
          </p:nvPr>
        </p:nvSpPr>
        <p:spPr>
          <a:xfrm>
            <a:off x="595312" y="801688"/>
            <a:ext cx="10264945" cy="4787900"/>
          </a:xfrm>
        </p:spPr>
        <p:txBody>
          <a:bodyPr>
            <a:normAutofit/>
          </a:bodyPr>
          <a:lstStyle/>
          <a:p>
            <a:endParaRPr lang="pl-PL" dirty="0"/>
          </a:p>
          <a:p>
            <a:pPr algn="just"/>
            <a:r>
              <a:rPr lang="pl-PL" sz="2800" b="1" dirty="0"/>
              <a:t>30 dni </a:t>
            </a:r>
            <a:r>
              <a:rPr lang="pl-PL" sz="2800" dirty="0"/>
              <a:t>- czas rozpatrywania wniosku o dofinansowanie (złożenie korekty wydłuża czas potrzebny na ocenę wniosku oraz wydanie decyzji przez </a:t>
            </a:r>
            <a:r>
              <a:rPr lang="pl-PL" sz="2800" dirty="0" err="1"/>
              <a:t>WFOŚiGW</a:t>
            </a:r>
            <a:r>
              <a:rPr lang="pl-PL" sz="2800" dirty="0"/>
              <a:t> o kolejne 30 dni),</a:t>
            </a:r>
          </a:p>
          <a:p>
            <a:pPr algn="just"/>
            <a:r>
              <a:rPr lang="pl-PL" sz="2800" b="1" dirty="0"/>
              <a:t>10 dni </a:t>
            </a:r>
            <a:r>
              <a:rPr lang="pl-PL" sz="2800" dirty="0"/>
              <a:t>roboczych - czas na poprawę/uzupełnienie wniosku po wezwaniu </a:t>
            </a:r>
            <a:r>
              <a:rPr lang="pl-PL" sz="2800" dirty="0" err="1"/>
              <a:t>WFOŚiGW</a:t>
            </a:r>
            <a:r>
              <a:rPr lang="pl-PL" sz="2800" dirty="0"/>
              <a:t>,</a:t>
            </a:r>
          </a:p>
          <a:p>
            <a:pPr algn="just"/>
            <a:r>
              <a:rPr lang="pl-PL" sz="2800" b="1" dirty="0"/>
              <a:t>30 miesięcy </a:t>
            </a:r>
            <a:r>
              <a:rPr lang="pl-PL" sz="2800" dirty="0"/>
              <a:t>- czas na realizację przedsięwzięcia, licząc od daty złożenia wniosku o dofinansowanie (nie dłużej niż do 30.06.2029 r.),</a:t>
            </a:r>
          </a:p>
          <a:p>
            <a:pPr algn="just"/>
            <a:r>
              <a:rPr lang="pl-PL" sz="2800" b="1" dirty="0"/>
              <a:t>5 lat</a:t>
            </a:r>
            <a:r>
              <a:rPr lang="pl-PL" sz="2800" dirty="0"/>
              <a:t> – okres trwałości, czyli czas, w którym należy zachować w niezmienionej formie i wymiarze efekty projektu zadeklarowane we</a:t>
            </a:r>
          </a:p>
          <a:p>
            <a:pPr algn="just"/>
            <a:r>
              <a:rPr lang="pl-PL" sz="2800" dirty="0"/>
              <a:t>wniosku.</a:t>
            </a:r>
          </a:p>
          <a:p>
            <a:endParaRPr lang="pl-PL"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t>Warto wiedzieć! </a:t>
            </a:r>
            <a:br>
              <a:rPr lang="pl-PL" dirty="0"/>
            </a:br>
            <a:endParaRPr lang="pl-PL" dirty="0"/>
          </a:p>
        </p:txBody>
      </p:sp>
      <p:sp>
        <p:nvSpPr>
          <p:cNvPr id="61442" name="Symbol zastępczy zawartości 2"/>
          <p:cNvSpPr>
            <a:spLocks noGrp="1"/>
          </p:cNvSpPr>
          <p:nvPr>
            <p:ph idx="1"/>
          </p:nvPr>
        </p:nvSpPr>
        <p:spPr>
          <a:xfrm>
            <a:off x="595312" y="1119188"/>
            <a:ext cx="10515599" cy="4470400"/>
          </a:xfrm>
        </p:spPr>
        <p:txBody>
          <a:bodyPr>
            <a:normAutofit lnSpcReduction="10000"/>
          </a:bodyPr>
          <a:lstStyle/>
          <a:p>
            <a:pPr algn="just"/>
            <a:r>
              <a:rPr lang="pl-PL" sz="2800" dirty="0"/>
              <a:t>W nowej wersji programu Czyste Powietrze wniosek może zostać złożony </a:t>
            </a:r>
            <a:r>
              <a:rPr lang="pl-PL" sz="2800" b="1" dirty="0">
                <a:solidFill>
                  <a:srgbClr val="FF0000"/>
                </a:solidFill>
              </a:rPr>
              <a:t>tylko raz na jeden budynek</a:t>
            </a:r>
            <a:r>
              <a:rPr lang="pl-PL" sz="2800" dirty="0"/>
              <a:t>/lokal mieszkalny! </a:t>
            </a:r>
          </a:p>
          <a:p>
            <a:pPr algn="just"/>
            <a:endParaRPr lang="pl-PL" sz="2800" dirty="0"/>
          </a:p>
          <a:p>
            <a:pPr algn="just"/>
            <a:r>
              <a:rPr lang="pl-PL" sz="2800" dirty="0"/>
              <a:t>Jeśli skorzystałeś z dotacji na dany budynek we wcześniejszej wersji programu, w wersji aktualnej możesz skorzystać tylko na zakres nieobjęty wcześniejszym dofinansowaniem.</a:t>
            </a:r>
          </a:p>
          <a:p>
            <a:pPr algn="just"/>
            <a:endParaRPr lang="pl-PL" sz="2800" dirty="0"/>
          </a:p>
          <a:p>
            <a:pPr algn="just"/>
            <a:r>
              <a:rPr lang="pl-PL" sz="2800" b="1" dirty="0">
                <a:solidFill>
                  <a:srgbClr val="FF0000"/>
                </a:solidFill>
              </a:rPr>
              <a:t>UWAGA!</a:t>
            </a:r>
            <a:r>
              <a:rPr lang="pl-PL" sz="2800" dirty="0"/>
              <a:t> Wysokość dofinansowania, które otrzyma inwestor można</a:t>
            </a:r>
          </a:p>
          <a:p>
            <a:pPr algn="just"/>
            <a:r>
              <a:rPr lang="pl-PL" sz="2800" dirty="0"/>
              <a:t>sprawdzić, korzystając z Kalkulatora Dotacji, który jest dostępny pod</a:t>
            </a:r>
          </a:p>
          <a:p>
            <a:pPr algn="just"/>
            <a:r>
              <a:rPr lang="pl-PL" sz="2800" dirty="0">
                <a:solidFill>
                  <a:schemeClr val="accent1"/>
                </a:solidFill>
              </a:rPr>
              <a:t>linkiem: http://www.czystepowietrze.gov.pl/kalkulator-dotacji/</a:t>
            </a:r>
          </a:p>
          <a:p>
            <a:pPr algn="just"/>
            <a:endParaRPr lang="pl-PL"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A2203C4B-58C9-4F86-AFB6-872B778CBF66}"/>
              </a:ext>
            </a:extLst>
          </p:cNvPr>
          <p:cNvPicPr>
            <a:picLocks noChangeAspect="1"/>
          </p:cNvPicPr>
          <p:nvPr/>
        </p:nvPicPr>
        <p:blipFill>
          <a:blip r:embed="rId2"/>
          <a:stretch>
            <a:fillRect/>
          </a:stretch>
        </p:blipFill>
        <p:spPr>
          <a:xfrm>
            <a:off x="1" y="0"/>
            <a:ext cx="12191999" cy="6858000"/>
          </a:xfrm>
          <a:prstGeom prst="rect">
            <a:avLst/>
          </a:prstGeom>
        </p:spPr>
      </p:pic>
      <p:sp>
        <p:nvSpPr>
          <p:cNvPr id="4" name="Owal 3">
            <a:extLst>
              <a:ext uri="{FF2B5EF4-FFF2-40B4-BE49-F238E27FC236}">
                <a16:creationId xmlns:a16="http://schemas.microsoft.com/office/drawing/2014/main" id="{C57045EC-E68C-489E-AC17-E033A3F7753F}"/>
              </a:ext>
            </a:extLst>
          </p:cNvPr>
          <p:cNvSpPr/>
          <p:nvPr/>
        </p:nvSpPr>
        <p:spPr>
          <a:xfrm>
            <a:off x="612559" y="0"/>
            <a:ext cx="1260629" cy="2840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Owal 4">
            <a:extLst>
              <a:ext uri="{FF2B5EF4-FFF2-40B4-BE49-F238E27FC236}">
                <a16:creationId xmlns:a16="http://schemas.microsoft.com/office/drawing/2014/main" id="{7E67D9E4-314C-447C-8A57-E15BFD4FDFAF}"/>
              </a:ext>
            </a:extLst>
          </p:cNvPr>
          <p:cNvSpPr/>
          <p:nvPr/>
        </p:nvSpPr>
        <p:spPr>
          <a:xfrm>
            <a:off x="6942338" y="3559945"/>
            <a:ext cx="3959441" cy="56817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9343261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ytuł 1"/>
          <p:cNvSpPr>
            <a:spLocks noGrp="1"/>
          </p:cNvSpPr>
          <p:nvPr>
            <p:ph type="title"/>
          </p:nvPr>
        </p:nvSpPr>
        <p:spPr>
          <a:xfrm>
            <a:off x="2514600" y="333375"/>
            <a:ext cx="7615238" cy="1143000"/>
          </a:xfrm>
        </p:spPr>
        <p:txBody>
          <a:bodyPr/>
          <a:lstStyle/>
          <a:p>
            <a:r>
              <a:rPr lang="pl-PL" sz="3200" dirty="0">
                <a:latin typeface="Calibri" pitchFamily="34" charset="0"/>
                <a:cs typeface="Arial" charset="0"/>
              </a:rPr>
              <a:t>Składanie wniosku</a:t>
            </a:r>
          </a:p>
        </p:txBody>
      </p:sp>
      <p:pic>
        <p:nvPicPr>
          <p:cNvPr id="3" name="Obraz 2">
            <a:extLst>
              <a:ext uri="{FF2B5EF4-FFF2-40B4-BE49-F238E27FC236}">
                <a16:creationId xmlns:a16="http://schemas.microsoft.com/office/drawing/2014/main" id="{DDE9E750-C04C-456A-998A-A4B157C051C2}"/>
              </a:ext>
            </a:extLst>
          </p:cNvPr>
          <p:cNvPicPr>
            <a:picLocks noChangeAspect="1"/>
          </p:cNvPicPr>
          <p:nvPr/>
        </p:nvPicPr>
        <p:blipFill rotWithShape="1">
          <a:blip r:embed="rId3"/>
          <a:srcRect l="7976" t="16914" r="11667" b="4840"/>
          <a:stretch/>
        </p:blipFill>
        <p:spPr>
          <a:xfrm>
            <a:off x="7135887" y="3209667"/>
            <a:ext cx="5056113" cy="2767988"/>
          </a:xfrm>
          <a:prstGeom prst="rect">
            <a:avLst/>
          </a:prstGeom>
        </p:spPr>
      </p:pic>
      <p:pic>
        <p:nvPicPr>
          <p:cNvPr id="5" name="Obraz 4">
            <a:extLst>
              <a:ext uri="{FF2B5EF4-FFF2-40B4-BE49-F238E27FC236}">
                <a16:creationId xmlns:a16="http://schemas.microsoft.com/office/drawing/2014/main" id="{F37124F1-7AF2-43AC-9CC7-5134A10A2925}"/>
              </a:ext>
            </a:extLst>
          </p:cNvPr>
          <p:cNvPicPr>
            <a:picLocks noChangeAspect="1"/>
          </p:cNvPicPr>
          <p:nvPr/>
        </p:nvPicPr>
        <p:blipFill rotWithShape="1">
          <a:blip r:embed="rId4"/>
          <a:srcRect l="3214" t="17762" r="1548" b="8763"/>
          <a:stretch/>
        </p:blipFill>
        <p:spPr>
          <a:xfrm>
            <a:off x="18628" y="1261403"/>
            <a:ext cx="6886546" cy="2987040"/>
          </a:xfrm>
          <a:prstGeom prst="rect">
            <a:avLst/>
          </a:prstGeom>
        </p:spPr>
      </p:pic>
      <p:cxnSp>
        <p:nvCxnSpPr>
          <p:cNvPr id="11" name="Łącznik prosty ze strzałką 10">
            <a:extLst>
              <a:ext uri="{FF2B5EF4-FFF2-40B4-BE49-F238E27FC236}">
                <a16:creationId xmlns:a16="http://schemas.microsoft.com/office/drawing/2014/main" id="{4C681043-E018-4914-9B83-06F2620AB134}"/>
              </a:ext>
            </a:extLst>
          </p:cNvPr>
          <p:cNvCxnSpPr/>
          <p:nvPr/>
        </p:nvCxnSpPr>
        <p:spPr>
          <a:xfrm>
            <a:off x="5176911" y="3429000"/>
            <a:ext cx="4065563" cy="103045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930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513D3CD-1634-4D13-9C06-757E14639316}"/>
              </a:ext>
            </a:extLst>
          </p:cNvPr>
          <p:cNvPicPr>
            <a:picLocks noChangeAspect="1"/>
          </p:cNvPicPr>
          <p:nvPr/>
        </p:nvPicPr>
        <p:blipFill>
          <a:blip r:embed="rId2"/>
          <a:stretch>
            <a:fillRect/>
          </a:stretch>
        </p:blipFill>
        <p:spPr>
          <a:xfrm>
            <a:off x="488305" y="800567"/>
            <a:ext cx="8125959" cy="4582164"/>
          </a:xfrm>
          <a:prstGeom prst="rect">
            <a:avLst/>
          </a:prstGeom>
        </p:spPr>
      </p:pic>
    </p:spTree>
    <p:extLst>
      <p:ext uri="{BB962C8B-B14F-4D97-AF65-F5344CB8AC3E}">
        <p14:creationId xmlns:p14="http://schemas.microsoft.com/office/powerpoint/2010/main" val="1305539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1"/>
          </p:nvPr>
        </p:nvSpPr>
        <p:spPr>
          <a:xfrm>
            <a:off x="8639175" y="6356350"/>
            <a:ext cx="504825" cy="365125"/>
          </a:xfrm>
          <a:prstGeom prst="rect">
            <a:avLst/>
          </a:prstGeom>
        </p:spPr>
        <p:txBody>
          <a:bodyPr/>
          <a:lstStyle>
            <a:defPPr>
              <a:defRPr lang="pl-PL"/>
            </a:defPPr>
            <a:lvl1pPr algn="l" rtl="0" fontAlgn="auto">
              <a:spcBef>
                <a:spcPts val="0"/>
              </a:spcBef>
              <a:spcAft>
                <a:spcPts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3F016427-E37D-4B4B-869F-20A3D6852401}" type="slidenum">
              <a:rPr lang="pl-PL" smtClean="0"/>
              <a:pPr>
                <a:defRPr/>
              </a:pPr>
              <a:t>38</a:t>
            </a:fld>
            <a:endParaRPr lang="pl-PL"/>
          </a:p>
        </p:txBody>
      </p:sp>
      <p:pic>
        <p:nvPicPr>
          <p:cNvPr id="4" name="Obraz 3">
            <a:extLst>
              <a:ext uri="{FF2B5EF4-FFF2-40B4-BE49-F238E27FC236}">
                <a16:creationId xmlns:a16="http://schemas.microsoft.com/office/drawing/2014/main" id="{961D6AD3-4B7B-4070-B6FD-581AD1041E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4899" y="-15413"/>
            <a:ext cx="1753101" cy="858258"/>
          </a:xfrm>
          <a:prstGeom prst="rect">
            <a:avLst/>
          </a:prstGeom>
          <a:ln>
            <a:noFill/>
          </a:ln>
          <a:effectLst>
            <a:softEdge rad="112500"/>
          </a:effectLst>
        </p:spPr>
      </p:pic>
      <p:sp>
        <p:nvSpPr>
          <p:cNvPr id="5" name="pole tekstowe 4">
            <a:extLst>
              <a:ext uri="{FF2B5EF4-FFF2-40B4-BE49-F238E27FC236}">
                <a16:creationId xmlns:a16="http://schemas.microsoft.com/office/drawing/2014/main" id="{C123EA3B-D070-4746-90E5-7DCE08006C73}"/>
              </a:ext>
            </a:extLst>
          </p:cNvPr>
          <p:cNvSpPr txBox="1"/>
          <p:nvPr/>
        </p:nvSpPr>
        <p:spPr>
          <a:xfrm>
            <a:off x="2638935" y="1705752"/>
            <a:ext cx="6858000" cy="346249"/>
          </a:xfrm>
          <a:prstGeom prst="rect">
            <a:avLst/>
          </a:prstGeom>
          <a:noFill/>
        </p:spPr>
        <p:txBody>
          <a:bodyPr wrap="square" rtlCol="0">
            <a:spAutoFit/>
          </a:bodyPr>
          <a:lstStyle/>
          <a:p>
            <a:pPr algn="ctr"/>
            <a:r>
              <a:rPr lang="pl-PL" sz="1650" dirty="0">
                <a:solidFill>
                  <a:schemeClr val="accent1">
                    <a:lumMod val="50000"/>
                  </a:schemeClr>
                </a:solidFill>
              </a:rPr>
              <a:t>Podwyższony poziom dofinansowania</a:t>
            </a:r>
          </a:p>
        </p:txBody>
      </p:sp>
      <p:pic>
        <p:nvPicPr>
          <p:cNvPr id="6" name="Obraz 5">
            <a:extLst>
              <a:ext uri="{FF2B5EF4-FFF2-40B4-BE49-F238E27FC236}">
                <a16:creationId xmlns:a16="http://schemas.microsoft.com/office/drawing/2014/main" id="{5055D8E5-D825-4B4A-AD38-E1A174D4AB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3397" y="2218079"/>
            <a:ext cx="1783917" cy="1190681"/>
          </a:xfrm>
          <a:prstGeom prst="rect">
            <a:avLst/>
          </a:prstGeom>
        </p:spPr>
      </p:pic>
      <p:sp>
        <p:nvSpPr>
          <p:cNvPr id="7" name="Strzałka zakrzywiona w prawo 9">
            <a:extLst>
              <a:ext uri="{FF2B5EF4-FFF2-40B4-BE49-F238E27FC236}">
                <a16:creationId xmlns:a16="http://schemas.microsoft.com/office/drawing/2014/main" id="{7D0D14AB-EB35-4020-98EB-4E4C9341D45D}"/>
              </a:ext>
            </a:extLst>
          </p:cNvPr>
          <p:cNvSpPr/>
          <p:nvPr/>
        </p:nvSpPr>
        <p:spPr>
          <a:xfrm>
            <a:off x="5343452" y="2846076"/>
            <a:ext cx="874637" cy="298103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solidFill>
                <a:schemeClr val="tx1"/>
              </a:solidFill>
            </a:endParaRPr>
          </a:p>
        </p:txBody>
      </p:sp>
      <p:sp>
        <p:nvSpPr>
          <p:cNvPr id="8" name="pole tekstowe 7">
            <a:extLst>
              <a:ext uri="{FF2B5EF4-FFF2-40B4-BE49-F238E27FC236}">
                <a16:creationId xmlns:a16="http://schemas.microsoft.com/office/drawing/2014/main" id="{4EE8622A-3C4A-4F3F-84E0-790D606858D7}"/>
              </a:ext>
            </a:extLst>
          </p:cNvPr>
          <p:cNvSpPr txBox="1"/>
          <p:nvPr/>
        </p:nvSpPr>
        <p:spPr>
          <a:xfrm>
            <a:off x="6609079" y="3408757"/>
            <a:ext cx="1238437" cy="323165"/>
          </a:xfrm>
          <a:prstGeom prst="rect">
            <a:avLst/>
          </a:prstGeom>
          <a:noFill/>
        </p:spPr>
        <p:txBody>
          <a:bodyPr wrap="square" rtlCol="0">
            <a:spAutoFit/>
          </a:bodyPr>
          <a:lstStyle/>
          <a:p>
            <a:r>
              <a:rPr lang="pl-PL" sz="1500" dirty="0">
                <a:solidFill>
                  <a:schemeClr val="accent1">
                    <a:lumMod val="50000"/>
                  </a:schemeClr>
                </a:solidFill>
              </a:rPr>
              <a:t>Beneficjent</a:t>
            </a:r>
          </a:p>
        </p:txBody>
      </p:sp>
      <p:sp>
        <p:nvSpPr>
          <p:cNvPr id="9" name="Prostokąt zaokrąglony 13">
            <a:extLst>
              <a:ext uri="{FF2B5EF4-FFF2-40B4-BE49-F238E27FC236}">
                <a16:creationId xmlns:a16="http://schemas.microsoft.com/office/drawing/2014/main" id="{8F570480-66B3-4CFD-BDFB-18AE46E6AD80}"/>
              </a:ext>
            </a:extLst>
          </p:cNvPr>
          <p:cNvSpPr/>
          <p:nvPr/>
        </p:nvSpPr>
        <p:spPr>
          <a:xfrm>
            <a:off x="4152355" y="3740867"/>
            <a:ext cx="2291043" cy="114091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00" dirty="0">
                <a:solidFill>
                  <a:schemeClr val="accent1">
                    <a:lumMod val="50000"/>
                  </a:schemeClr>
                </a:solidFill>
              </a:rPr>
              <a:t>Złożenie wniosku z zaświadczeniem/ następnie potwierdzenie realizacji przedsięwzięcia w całości lub w części</a:t>
            </a:r>
          </a:p>
        </p:txBody>
      </p:sp>
      <p:sp>
        <p:nvSpPr>
          <p:cNvPr id="10" name="Strzałka zakrzywiona w prawo 15">
            <a:extLst>
              <a:ext uri="{FF2B5EF4-FFF2-40B4-BE49-F238E27FC236}">
                <a16:creationId xmlns:a16="http://schemas.microsoft.com/office/drawing/2014/main" id="{33A1F778-828B-443E-A144-754805D23E0D}"/>
              </a:ext>
            </a:extLst>
          </p:cNvPr>
          <p:cNvSpPr/>
          <p:nvPr/>
        </p:nvSpPr>
        <p:spPr>
          <a:xfrm rot="10800000">
            <a:off x="8220728" y="2780298"/>
            <a:ext cx="829872" cy="289257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solidFill>
                <a:schemeClr val="tx1"/>
              </a:solidFill>
            </a:endParaRPr>
          </a:p>
        </p:txBody>
      </p:sp>
      <p:sp>
        <p:nvSpPr>
          <p:cNvPr id="11" name="Prostokąt zaokrąglony 16">
            <a:extLst>
              <a:ext uri="{FF2B5EF4-FFF2-40B4-BE49-F238E27FC236}">
                <a16:creationId xmlns:a16="http://schemas.microsoft.com/office/drawing/2014/main" id="{AB478860-6AEE-4A74-910E-EDE69660FCD4}"/>
              </a:ext>
            </a:extLst>
          </p:cNvPr>
          <p:cNvSpPr/>
          <p:nvPr/>
        </p:nvSpPr>
        <p:spPr>
          <a:xfrm>
            <a:off x="8227315" y="3708843"/>
            <a:ext cx="2088913" cy="7511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00" dirty="0">
                <a:solidFill>
                  <a:schemeClr val="accent1">
                    <a:lumMod val="50000"/>
                  </a:schemeClr>
                </a:solidFill>
              </a:rPr>
              <a:t>Wypłacenie dotacji </a:t>
            </a:r>
            <a:br>
              <a:rPr lang="pl-PL" sz="1500" dirty="0">
                <a:solidFill>
                  <a:schemeClr val="accent1">
                    <a:lumMod val="50000"/>
                  </a:schemeClr>
                </a:solidFill>
              </a:rPr>
            </a:br>
            <a:r>
              <a:rPr lang="pl-PL" sz="1500" dirty="0">
                <a:solidFill>
                  <a:schemeClr val="accent1">
                    <a:lumMod val="50000"/>
                  </a:schemeClr>
                </a:solidFill>
              </a:rPr>
              <a:t>w terminie 30 dni</a:t>
            </a:r>
          </a:p>
        </p:txBody>
      </p:sp>
      <p:sp>
        <p:nvSpPr>
          <p:cNvPr id="12" name="pole tekstowe 11">
            <a:extLst>
              <a:ext uri="{FF2B5EF4-FFF2-40B4-BE49-F238E27FC236}">
                <a16:creationId xmlns:a16="http://schemas.microsoft.com/office/drawing/2014/main" id="{71202223-1871-46E0-B3B7-F703D3240711}"/>
              </a:ext>
            </a:extLst>
          </p:cNvPr>
          <p:cNvSpPr txBox="1"/>
          <p:nvPr/>
        </p:nvSpPr>
        <p:spPr>
          <a:xfrm>
            <a:off x="6551573" y="5392456"/>
            <a:ext cx="1454661" cy="369332"/>
          </a:xfrm>
          <a:prstGeom prst="rect">
            <a:avLst/>
          </a:prstGeom>
          <a:noFill/>
          <a:ln>
            <a:solidFill>
              <a:schemeClr val="accent1">
                <a:lumMod val="50000"/>
              </a:schemeClr>
            </a:solidFill>
          </a:ln>
        </p:spPr>
        <p:txBody>
          <a:bodyPr wrap="square" rtlCol="0">
            <a:spAutoFit/>
          </a:bodyPr>
          <a:lstStyle/>
          <a:p>
            <a:r>
              <a:rPr lang="pl-PL" b="1" dirty="0" err="1">
                <a:solidFill>
                  <a:schemeClr val="accent1">
                    <a:lumMod val="50000"/>
                  </a:schemeClr>
                </a:solidFill>
              </a:rPr>
              <a:t>WFOŚiGW</a:t>
            </a:r>
            <a:endParaRPr lang="pl-PL" b="1" dirty="0">
              <a:solidFill>
                <a:schemeClr val="accent1">
                  <a:lumMod val="50000"/>
                </a:schemeClr>
              </a:solidFill>
            </a:endParaRPr>
          </a:p>
        </p:txBody>
      </p:sp>
      <p:sp>
        <p:nvSpPr>
          <p:cNvPr id="13" name="pole tekstowe 12">
            <a:extLst>
              <a:ext uri="{FF2B5EF4-FFF2-40B4-BE49-F238E27FC236}">
                <a16:creationId xmlns:a16="http://schemas.microsoft.com/office/drawing/2014/main" id="{3B93EFE5-7889-41D2-A3B0-0A8479113481}"/>
              </a:ext>
            </a:extLst>
          </p:cNvPr>
          <p:cNvSpPr txBox="1"/>
          <p:nvPr/>
        </p:nvSpPr>
        <p:spPr>
          <a:xfrm>
            <a:off x="3048898" y="2289910"/>
            <a:ext cx="1119275" cy="369332"/>
          </a:xfrm>
          <a:prstGeom prst="rect">
            <a:avLst/>
          </a:prstGeom>
          <a:noFill/>
          <a:ln>
            <a:solidFill>
              <a:schemeClr val="accent6">
                <a:lumMod val="75000"/>
              </a:schemeClr>
            </a:solidFill>
          </a:ln>
        </p:spPr>
        <p:txBody>
          <a:bodyPr wrap="square" rtlCol="0">
            <a:spAutoFit/>
          </a:bodyPr>
          <a:lstStyle/>
          <a:p>
            <a:pPr algn="ctr"/>
            <a:r>
              <a:rPr lang="pl-PL" b="1" dirty="0">
                <a:solidFill>
                  <a:schemeClr val="accent6">
                    <a:lumMod val="75000"/>
                  </a:schemeClr>
                </a:solidFill>
              </a:rPr>
              <a:t>GMINA</a:t>
            </a:r>
          </a:p>
        </p:txBody>
      </p:sp>
      <p:cxnSp>
        <p:nvCxnSpPr>
          <p:cNvPr id="14" name="Łącznik prosty ze strzałką 13">
            <a:extLst>
              <a:ext uri="{FF2B5EF4-FFF2-40B4-BE49-F238E27FC236}">
                <a16:creationId xmlns:a16="http://schemas.microsoft.com/office/drawing/2014/main" id="{EC9EF071-1764-4CF4-8C52-E5312FCBEE0E}"/>
              </a:ext>
            </a:extLst>
          </p:cNvPr>
          <p:cNvCxnSpPr/>
          <p:nvPr/>
        </p:nvCxnSpPr>
        <p:spPr>
          <a:xfrm flipH="1">
            <a:off x="4420165" y="2410966"/>
            <a:ext cx="138373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5" name="pole tekstowe 14">
            <a:extLst>
              <a:ext uri="{FF2B5EF4-FFF2-40B4-BE49-F238E27FC236}">
                <a16:creationId xmlns:a16="http://schemas.microsoft.com/office/drawing/2014/main" id="{CAF17984-1F18-4099-9375-4E02C9EECA9F}"/>
              </a:ext>
            </a:extLst>
          </p:cNvPr>
          <p:cNvSpPr txBox="1"/>
          <p:nvPr/>
        </p:nvSpPr>
        <p:spPr>
          <a:xfrm>
            <a:off x="4410590" y="2595633"/>
            <a:ext cx="1480331" cy="323165"/>
          </a:xfrm>
          <a:prstGeom prst="rect">
            <a:avLst/>
          </a:prstGeom>
          <a:noFill/>
        </p:spPr>
        <p:txBody>
          <a:bodyPr wrap="square" rtlCol="0">
            <a:spAutoFit/>
          </a:bodyPr>
          <a:lstStyle/>
          <a:p>
            <a:r>
              <a:rPr lang="pl-PL" sz="1500" dirty="0">
                <a:solidFill>
                  <a:schemeClr val="accent1">
                    <a:lumMod val="50000"/>
                  </a:schemeClr>
                </a:solidFill>
              </a:rPr>
              <a:t>zaświadczenie</a:t>
            </a:r>
          </a:p>
        </p:txBody>
      </p:sp>
      <p:cxnSp>
        <p:nvCxnSpPr>
          <p:cNvPr id="16" name="Łącznik prosty ze strzałką 15">
            <a:extLst>
              <a:ext uri="{FF2B5EF4-FFF2-40B4-BE49-F238E27FC236}">
                <a16:creationId xmlns:a16="http://schemas.microsoft.com/office/drawing/2014/main" id="{1C5EB854-3348-4533-A62D-572E54C5049B}"/>
              </a:ext>
            </a:extLst>
          </p:cNvPr>
          <p:cNvCxnSpPr/>
          <p:nvPr/>
        </p:nvCxnSpPr>
        <p:spPr>
          <a:xfrm rot="10800000" flipH="1">
            <a:off x="4465336" y="2564344"/>
            <a:ext cx="138373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Strzałka zakrzywiona w prawo 7">
            <a:extLst>
              <a:ext uri="{FF2B5EF4-FFF2-40B4-BE49-F238E27FC236}">
                <a16:creationId xmlns:a16="http://schemas.microsoft.com/office/drawing/2014/main" id="{DAB8295C-9786-4261-BDD7-D1FFFCF1CC26}"/>
              </a:ext>
            </a:extLst>
          </p:cNvPr>
          <p:cNvSpPr/>
          <p:nvPr/>
        </p:nvSpPr>
        <p:spPr>
          <a:xfrm>
            <a:off x="2638936" y="2896617"/>
            <a:ext cx="2385053" cy="2930494"/>
          </a:xfrm>
          <a:prstGeom prst="curvedRightArrow">
            <a:avLst>
              <a:gd name="adj1" fmla="val 9060"/>
              <a:gd name="adj2" fmla="val 20072"/>
              <a:gd name="adj3" fmla="val 24536"/>
            </a:avLst>
          </a:prstGeom>
          <a:solidFill>
            <a:schemeClr val="tx2">
              <a:lumMod val="60000"/>
              <a:lumOff val="40000"/>
            </a:schemeClr>
          </a:solid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solidFill>
                <a:schemeClr val="tx1"/>
              </a:solidFill>
            </a:endParaRPr>
          </a:p>
        </p:txBody>
      </p:sp>
      <p:sp>
        <p:nvSpPr>
          <p:cNvPr id="19" name="Prostokąt zaokrąglony 13">
            <a:extLst>
              <a:ext uri="{FF2B5EF4-FFF2-40B4-BE49-F238E27FC236}">
                <a16:creationId xmlns:a16="http://schemas.microsoft.com/office/drawing/2014/main" id="{F419E229-9C7B-4F56-BB01-3B9AA30059FB}"/>
              </a:ext>
            </a:extLst>
          </p:cNvPr>
          <p:cNvSpPr/>
          <p:nvPr/>
        </p:nvSpPr>
        <p:spPr>
          <a:xfrm>
            <a:off x="2025787" y="4191377"/>
            <a:ext cx="1706643" cy="6867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00" dirty="0">
                <a:solidFill>
                  <a:schemeClr val="accent1">
                    <a:lumMod val="50000"/>
                  </a:schemeClr>
                </a:solidFill>
              </a:rPr>
              <a:t>Złożenie wniosku z zaświadczeniem</a:t>
            </a:r>
          </a:p>
        </p:txBody>
      </p:sp>
      <p:sp>
        <p:nvSpPr>
          <p:cNvPr id="21" name="pole tekstowe 20">
            <a:extLst>
              <a:ext uri="{FF2B5EF4-FFF2-40B4-BE49-F238E27FC236}">
                <a16:creationId xmlns:a16="http://schemas.microsoft.com/office/drawing/2014/main" id="{43D7A6C0-06F3-4595-8C9F-C5A4CDBADD69}"/>
              </a:ext>
            </a:extLst>
          </p:cNvPr>
          <p:cNvSpPr txBox="1"/>
          <p:nvPr/>
        </p:nvSpPr>
        <p:spPr>
          <a:xfrm>
            <a:off x="2447130" y="3764959"/>
            <a:ext cx="1119275" cy="369332"/>
          </a:xfrm>
          <a:prstGeom prst="rect">
            <a:avLst/>
          </a:prstGeom>
          <a:solidFill>
            <a:schemeClr val="bg1"/>
          </a:solidFill>
          <a:ln>
            <a:solidFill>
              <a:schemeClr val="accent6">
                <a:lumMod val="75000"/>
              </a:schemeClr>
            </a:solidFill>
          </a:ln>
        </p:spPr>
        <p:txBody>
          <a:bodyPr wrap="square" rtlCol="0">
            <a:spAutoFit/>
          </a:bodyPr>
          <a:lstStyle/>
          <a:p>
            <a:pPr algn="ctr"/>
            <a:r>
              <a:rPr lang="pl-PL" b="1" dirty="0">
                <a:solidFill>
                  <a:schemeClr val="accent6">
                    <a:lumMod val="75000"/>
                  </a:schemeClr>
                </a:solidFill>
              </a:rPr>
              <a:t>GMINA</a:t>
            </a:r>
          </a:p>
        </p:txBody>
      </p:sp>
      <p:sp>
        <p:nvSpPr>
          <p:cNvPr id="22" name="Tytuł 1">
            <a:extLst>
              <a:ext uri="{FF2B5EF4-FFF2-40B4-BE49-F238E27FC236}">
                <a16:creationId xmlns:a16="http://schemas.microsoft.com/office/drawing/2014/main" id="{67A4619E-6AC3-41C6-8A77-53824E905D49}"/>
              </a:ext>
            </a:extLst>
          </p:cNvPr>
          <p:cNvSpPr>
            <a:spLocks noGrp="1"/>
          </p:cNvSpPr>
          <p:nvPr>
            <p:ph type="title"/>
          </p:nvPr>
        </p:nvSpPr>
        <p:spPr>
          <a:xfrm>
            <a:off x="3240277" y="1393237"/>
            <a:ext cx="5711447" cy="556794"/>
          </a:xfrm>
        </p:spPr>
        <p:txBody>
          <a:bodyPr/>
          <a:lstStyle/>
          <a:p>
            <a:pPr algn="ctr"/>
            <a:r>
              <a:rPr lang="pl-PL" sz="2400" dirty="0">
                <a:solidFill>
                  <a:srgbClr val="5F7901"/>
                </a:solidFill>
                <a:latin typeface="Calibri" panose="020F0502020204030204" pitchFamily="34" charset="0"/>
                <a:cs typeface="Arial" panose="020B0604020202020204" pitchFamily="34" charset="0"/>
              </a:rPr>
              <a:t>Forma dofinansowania</a:t>
            </a:r>
          </a:p>
        </p:txBody>
      </p:sp>
      <p:sp>
        <p:nvSpPr>
          <p:cNvPr id="23" name="Tytuł 1">
            <a:extLst>
              <a:ext uri="{FF2B5EF4-FFF2-40B4-BE49-F238E27FC236}">
                <a16:creationId xmlns:a16="http://schemas.microsoft.com/office/drawing/2014/main" id="{F55D9684-845F-43F6-88B0-8E4D6DD00FA1}"/>
              </a:ext>
            </a:extLst>
          </p:cNvPr>
          <p:cNvSpPr txBox="1">
            <a:spLocks/>
          </p:cNvSpPr>
          <p:nvPr/>
        </p:nvSpPr>
        <p:spPr bwMode="auto">
          <a:xfrm>
            <a:off x="1919536" y="260648"/>
            <a:ext cx="7920880"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b="1" kern="1200">
                <a:solidFill>
                  <a:schemeClr val="tx1"/>
                </a:solidFill>
                <a:latin typeface="+mj-lt"/>
                <a:ea typeface="+mj-ea"/>
                <a:cs typeface="+mj-cs"/>
              </a:defRPr>
            </a:lvl1pPr>
            <a:lvl2pPr algn="l" rtl="0" fontAlgn="base">
              <a:spcBef>
                <a:spcPct val="0"/>
              </a:spcBef>
              <a:spcAft>
                <a:spcPct val="0"/>
              </a:spcAft>
              <a:defRPr sz="4000" b="1">
                <a:solidFill>
                  <a:schemeClr val="tx1"/>
                </a:solidFill>
                <a:latin typeface="Calibri" pitchFamily="34" charset="0"/>
              </a:defRPr>
            </a:lvl2pPr>
            <a:lvl3pPr algn="l" rtl="0" fontAlgn="base">
              <a:spcBef>
                <a:spcPct val="0"/>
              </a:spcBef>
              <a:spcAft>
                <a:spcPct val="0"/>
              </a:spcAft>
              <a:defRPr sz="4000" b="1">
                <a:solidFill>
                  <a:schemeClr val="tx1"/>
                </a:solidFill>
                <a:latin typeface="Calibri" pitchFamily="34" charset="0"/>
              </a:defRPr>
            </a:lvl3pPr>
            <a:lvl4pPr algn="l" rtl="0" fontAlgn="base">
              <a:spcBef>
                <a:spcPct val="0"/>
              </a:spcBef>
              <a:spcAft>
                <a:spcPct val="0"/>
              </a:spcAft>
              <a:defRPr sz="4000" b="1">
                <a:solidFill>
                  <a:schemeClr val="tx1"/>
                </a:solidFill>
                <a:latin typeface="Calibri" pitchFamily="34" charset="0"/>
              </a:defRPr>
            </a:lvl4pPr>
            <a:lvl5pPr algn="l" rtl="0" fontAlgn="base">
              <a:spcBef>
                <a:spcPct val="0"/>
              </a:spcBef>
              <a:spcAft>
                <a:spcPct val="0"/>
              </a:spcAft>
              <a:defRPr sz="4000" b="1">
                <a:solidFill>
                  <a:schemeClr val="tx1"/>
                </a:solidFill>
                <a:latin typeface="Calibri" pitchFamily="34" charset="0"/>
              </a:defRPr>
            </a:lvl5pPr>
            <a:lvl6pPr marL="457200" algn="l" rtl="0" fontAlgn="base">
              <a:spcBef>
                <a:spcPct val="0"/>
              </a:spcBef>
              <a:spcAft>
                <a:spcPct val="0"/>
              </a:spcAft>
              <a:defRPr sz="4000" b="1">
                <a:solidFill>
                  <a:schemeClr val="tx1"/>
                </a:solidFill>
                <a:latin typeface="Calibri" pitchFamily="34" charset="0"/>
              </a:defRPr>
            </a:lvl6pPr>
            <a:lvl7pPr marL="914400" algn="l" rtl="0" fontAlgn="base">
              <a:spcBef>
                <a:spcPct val="0"/>
              </a:spcBef>
              <a:spcAft>
                <a:spcPct val="0"/>
              </a:spcAft>
              <a:defRPr sz="4000" b="1">
                <a:solidFill>
                  <a:schemeClr val="tx1"/>
                </a:solidFill>
                <a:latin typeface="Calibri" pitchFamily="34" charset="0"/>
              </a:defRPr>
            </a:lvl7pPr>
            <a:lvl8pPr marL="1371600" algn="l" rtl="0" fontAlgn="base">
              <a:spcBef>
                <a:spcPct val="0"/>
              </a:spcBef>
              <a:spcAft>
                <a:spcPct val="0"/>
              </a:spcAft>
              <a:defRPr sz="4000" b="1">
                <a:solidFill>
                  <a:schemeClr val="tx1"/>
                </a:solidFill>
                <a:latin typeface="Calibri" pitchFamily="34" charset="0"/>
              </a:defRPr>
            </a:lvl8pPr>
            <a:lvl9pPr marL="1828800" algn="l" rtl="0" fontAlgn="base">
              <a:spcBef>
                <a:spcPct val="0"/>
              </a:spcBef>
              <a:spcAft>
                <a:spcPct val="0"/>
              </a:spcAft>
              <a:defRPr sz="4000" b="1">
                <a:solidFill>
                  <a:schemeClr val="tx1"/>
                </a:solidFill>
                <a:latin typeface="Calibri" pitchFamily="34" charset="0"/>
              </a:defRPr>
            </a:lvl9pPr>
          </a:lstStyle>
          <a:p>
            <a:pPr algn="ctr"/>
            <a:r>
              <a:rPr lang="pl-PL" sz="3200" dirty="0">
                <a:solidFill>
                  <a:srgbClr val="5F7901"/>
                </a:solidFill>
                <a:effectLst>
                  <a:outerShdw blurRad="38100" dist="38100" dir="2700000" algn="tl">
                    <a:srgbClr val="000000">
                      <a:alpha val="43137"/>
                    </a:srgbClr>
                  </a:outerShdw>
                </a:effectLst>
                <a:latin typeface="Calibri" panose="020F0502020204030204" pitchFamily="34" charset="0"/>
                <a:ea typeface="+mn-ea"/>
                <a:cs typeface="Arial" panose="020B0604020202020204" pitchFamily="34" charset="0"/>
              </a:rPr>
              <a:t>Tryb składania wniosków</a:t>
            </a:r>
          </a:p>
        </p:txBody>
      </p:sp>
    </p:spTree>
    <p:extLst>
      <p:ext uri="{BB962C8B-B14F-4D97-AF65-F5344CB8AC3E}">
        <p14:creationId xmlns:p14="http://schemas.microsoft.com/office/powerpoint/2010/main" val="1675712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ytuł 1"/>
          <p:cNvSpPr>
            <a:spLocks noGrp="1"/>
          </p:cNvSpPr>
          <p:nvPr>
            <p:ph type="title"/>
          </p:nvPr>
        </p:nvSpPr>
        <p:spPr>
          <a:xfrm>
            <a:off x="2514600" y="333375"/>
            <a:ext cx="7615238" cy="403472"/>
          </a:xfrm>
        </p:spPr>
        <p:txBody>
          <a:bodyPr>
            <a:normAutofit fontScale="90000"/>
          </a:bodyPr>
          <a:lstStyle/>
          <a:p>
            <a:r>
              <a:rPr lang="pl-PL" sz="3200" dirty="0">
                <a:latin typeface="Calibri" pitchFamily="34" charset="0"/>
                <a:cs typeface="Arial" charset="0"/>
              </a:rPr>
              <a:t>Inne zmiany po 25.02.2022 r.</a:t>
            </a:r>
          </a:p>
        </p:txBody>
      </p:sp>
      <p:sp>
        <p:nvSpPr>
          <p:cNvPr id="8" name="Symbol zastępczy zawartości 2"/>
          <p:cNvSpPr>
            <a:spLocks noGrp="1"/>
          </p:cNvSpPr>
          <p:nvPr>
            <p:ph idx="1"/>
          </p:nvPr>
        </p:nvSpPr>
        <p:spPr>
          <a:xfrm>
            <a:off x="1136342" y="1269507"/>
            <a:ext cx="9863091" cy="4643021"/>
          </a:xfrm>
        </p:spPr>
        <p:txBody>
          <a:bodyPr rtlCol="0">
            <a:noAutofit/>
          </a:bodyPr>
          <a:lstStyle/>
          <a:p>
            <a:pPr fontAlgn="auto">
              <a:lnSpc>
                <a:spcPct val="150000"/>
              </a:lnSpc>
              <a:spcBef>
                <a:spcPts val="600"/>
              </a:spcBef>
              <a:spcAft>
                <a:spcPts val="0"/>
              </a:spcAft>
              <a:buFont typeface="Arial" panose="020B0604020202020204" pitchFamily="34" charset="0"/>
              <a:buNone/>
              <a:defRPr/>
            </a:pPr>
            <a:r>
              <a:rPr lang="pl-PL" sz="2000" dirty="0">
                <a:solidFill>
                  <a:schemeClr val="tx1"/>
                </a:solidFill>
                <a:latin typeface="Times New Roman" panose="02020603050405020304" pitchFamily="18" charset="0"/>
                <a:ea typeface="Times New Roman" panose="02020603050405020304" pitchFamily="18" charset="0"/>
              </a:rPr>
              <a:t>1. </a:t>
            </a:r>
            <a:r>
              <a:rPr lang="pl-PL" sz="2000" dirty="0">
                <a:solidFill>
                  <a:schemeClr val="tx1"/>
                </a:solidFill>
                <a:effectLst/>
                <a:latin typeface="Times New Roman" panose="02020603050405020304" pitchFamily="18" charset="0"/>
                <a:ea typeface="Times New Roman" panose="02020603050405020304" pitchFamily="18" charset="0"/>
              </a:rPr>
              <a:t>Możliwość złożenia wniosku poprzez Pełnomocnika (osobę fizyczną lub osobę prawną),</a:t>
            </a:r>
            <a:br>
              <a:rPr lang="pl-PL" sz="2000" dirty="0">
                <a:solidFill>
                  <a:schemeClr val="tx1"/>
                </a:solidFill>
                <a:effectLst/>
                <a:latin typeface="Times New Roman" panose="02020603050405020304" pitchFamily="18" charset="0"/>
                <a:ea typeface="Times New Roman" panose="02020603050405020304" pitchFamily="18" charset="0"/>
              </a:rPr>
            </a:br>
            <a:r>
              <a:rPr lang="pl-PL" sz="2000" dirty="0">
                <a:solidFill>
                  <a:schemeClr val="tx1"/>
                </a:solidFill>
                <a:latin typeface="Times New Roman" panose="02020603050405020304" pitchFamily="18" charset="0"/>
                <a:ea typeface="Times New Roman" panose="02020603050405020304" pitchFamily="18" charset="0"/>
              </a:rPr>
              <a:t>2. </a:t>
            </a:r>
            <a:r>
              <a:rPr lang="pl-PL" sz="2000" dirty="0">
                <a:solidFill>
                  <a:schemeClr val="tx1"/>
                </a:solidFill>
                <a:effectLst/>
                <a:latin typeface="Times New Roman" panose="02020603050405020304" pitchFamily="18" charset="0"/>
                <a:ea typeface="Times New Roman" panose="02020603050405020304" pitchFamily="18" charset="0"/>
              </a:rPr>
              <a:t>Wnioskodawca może złożyć jedno odwołanie,</a:t>
            </a:r>
            <a:br>
              <a:rPr lang="pl-PL" sz="2000" dirty="0">
                <a:solidFill>
                  <a:schemeClr val="tx1"/>
                </a:solidFill>
                <a:effectLst/>
                <a:latin typeface="Times New Roman" panose="02020603050405020304" pitchFamily="18" charset="0"/>
                <a:ea typeface="Times New Roman" panose="02020603050405020304" pitchFamily="18" charset="0"/>
              </a:rPr>
            </a:br>
            <a:r>
              <a:rPr lang="pl-PL" sz="2000" dirty="0">
                <a:solidFill>
                  <a:schemeClr val="tx1"/>
                </a:solidFill>
                <a:effectLst/>
                <a:latin typeface="Times New Roman" panose="02020603050405020304" pitchFamily="18" charset="0"/>
                <a:ea typeface="Times New Roman" panose="02020603050405020304" pitchFamily="18" charset="0"/>
              </a:rPr>
              <a:t>3. Składanie </a:t>
            </a:r>
            <a:r>
              <a:rPr lang="pl-PL" sz="2000" dirty="0" err="1">
                <a:solidFill>
                  <a:schemeClr val="tx1"/>
                </a:solidFill>
                <a:effectLst/>
                <a:latin typeface="Times New Roman" panose="02020603050405020304" pitchFamily="18" charset="0"/>
                <a:ea typeface="Times New Roman" panose="02020603050405020304" pitchFamily="18" charset="0"/>
              </a:rPr>
              <a:t>WoP</a:t>
            </a:r>
            <a:r>
              <a:rPr lang="pl-PL" sz="2000" dirty="0">
                <a:solidFill>
                  <a:schemeClr val="tx1"/>
                </a:solidFill>
                <a:effectLst/>
                <a:latin typeface="Times New Roman" panose="02020603050405020304" pitchFamily="18" charset="0"/>
                <a:ea typeface="Times New Roman" panose="02020603050405020304" pitchFamily="18" charset="0"/>
              </a:rPr>
              <a:t> tylko po podpisaniu umowy,</a:t>
            </a:r>
            <a:br>
              <a:rPr lang="pl-PL" sz="2000" dirty="0">
                <a:solidFill>
                  <a:schemeClr val="tx1"/>
                </a:solidFill>
                <a:effectLst/>
                <a:latin typeface="Times New Roman" panose="02020603050405020304" pitchFamily="18" charset="0"/>
                <a:ea typeface="Times New Roman" panose="02020603050405020304" pitchFamily="18" charset="0"/>
              </a:rPr>
            </a:br>
            <a:r>
              <a:rPr lang="pl-PL" sz="2000" dirty="0">
                <a:solidFill>
                  <a:schemeClr val="tx1"/>
                </a:solidFill>
                <a:latin typeface="Times New Roman" panose="02020603050405020304" pitchFamily="18" charset="0"/>
                <a:ea typeface="Times New Roman" panose="02020603050405020304" pitchFamily="18" charset="0"/>
              </a:rPr>
              <a:t>4. </a:t>
            </a:r>
            <a:r>
              <a:rPr lang="pl-PL" sz="2000" dirty="0" err="1">
                <a:solidFill>
                  <a:schemeClr val="tx1"/>
                </a:solidFill>
                <a:effectLst/>
                <a:latin typeface="Times New Roman" panose="02020603050405020304" pitchFamily="18" charset="0"/>
                <a:ea typeface="Times New Roman" panose="02020603050405020304" pitchFamily="18" charset="0"/>
              </a:rPr>
              <a:t>WoP</a:t>
            </a:r>
            <a:r>
              <a:rPr lang="pl-PL" sz="2000" dirty="0">
                <a:solidFill>
                  <a:schemeClr val="tx1"/>
                </a:solidFill>
                <a:effectLst/>
                <a:latin typeface="Times New Roman" panose="02020603050405020304" pitchFamily="18" charset="0"/>
                <a:ea typeface="Times New Roman" panose="02020603050405020304" pitchFamily="18" charset="0"/>
              </a:rPr>
              <a:t> znajdują się na GWD i tylko tam można go wypełnić i wydrukować, brak możliwości ściągnięcia z Portalu Beneficjenta,</a:t>
            </a:r>
            <a:br>
              <a:rPr lang="pl-PL" sz="2000" dirty="0">
                <a:solidFill>
                  <a:schemeClr val="tx1"/>
                </a:solidFill>
                <a:effectLst/>
                <a:latin typeface="Times New Roman" panose="02020603050405020304" pitchFamily="18" charset="0"/>
                <a:ea typeface="Times New Roman" panose="02020603050405020304" pitchFamily="18" charset="0"/>
              </a:rPr>
            </a:br>
            <a:r>
              <a:rPr lang="pl-PL" sz="2000" dirty="0">
                <a:solidFill>
                  <a:schemeClr val="tx1"/>
                </a:solidFill>
                <a:effectLst/>
                <a:latin typeface="Times New Roman" panose="02020603050405020304" pitchFamily="18" charset="0"/>
                <a:ea typeface="Times New Roman" panose="02020603050405020304" pitchFamily="18" charset="0"/>
              </a:rPr>
              <a:t>5. </a:t>
            </a:r>
            <a:r>
              <a:rPr lang="pl-PL" sz="2000" dirty="0" err="1">
                <a:solidFill>
                  <a:schemeClr val="tx1"/>
                </a:solidFill>
                <a:effectLst/>
                <a:latin typeface="Times New Roman" panose="02020603050405020304" pitchFamily="18" charset="0"/>
                <a:ea typeface="Times New Roman" panose="02020603050405020304" pitchFamily="18" charset="0"/>
              </a:rPr>
              <a:t>WoD</a:t>
            </a:r>
            <a:r>
              <a:rPr lang="pl-PL" sz="2000" dirty="0">
                <a:solidFill>
                  <a:schemeClr val="tx1"/>
                </a:solidFill>
                <a:effectLst/>
                <a:latin typeface="Times New Roman" panose="02020603050405020304" pitchFamily="18" charset="0"/>
                <a:ea typeface="Times New Roman" panose="02020603050405020304" pitchFamily="18" charset="0"/>
              </a:rPr>
              <a:t> wypełnione na GWD ale nie wysłane przez </a:t>
            </a:r>
            <a:r>
              <a:rPr lang="pl-PL" sz="2000" dirty="0" err="1">
                <a:solidFill>
                  <a:schemeClr val="tx1"/>
                </a:solidFill>
                <a:effectLst/>
                <a:latin typeface="Times New Roman" panose="02020603050405020304" pitchFamily="18" charset="0"/>
                <a:ea typeface="Times New Roman" panose="02020603050405020304" pitchFamily="18" charset="0"/>
              </a:rPr>
              <a:t>GOV.Pl</a:t>
            </a:r>
            <a:r>
              <a:rPr lang="pl-PL" sz="2000" dirty="0">
                <a:solidFill>
                  <a:schemeClr val="tx1"/>
                </a:solidFill>
                <a:effectLst/>
                <a:latin typeface="Times New Roman" panose="02020603050405020304" pitchFamily="18" charset="0"/>
                <a:ea typeface="Times New Roman" panose="02020603050405020304" pitchFamily="18" charset="0"/>
              </a:rPr>
              <a:t> tylko wydrukowane i podpisane oraz wnioski z napisem "wydruk roboczy" nie podlegają rejestracji tylko odesłaniu do Wnioskodawcy,</a:t>
            </a:r>
          </a:p>
          <a:p>
            <a:pPr fontAlgn="auto">
              <a:lnSpc>
                <a:spcPct val="150000"/>
              </a:lnSpc>
              <a:spcBef>
                <a:spcPts val="600"/>
              </a:spcBef>
              <a:spcAft>
                <a:spcPts val="0"/>
              </a:spcAft>
              <a:buFont typeface="Arial" panose="020B0604020202020204" pitchFamily="34" charset="0"/>
              <a:buNone/>
              <a:defRPr/>
            </a:pPr>
            <a:r>
              <a:rPr lang="pl-PL" sz="2000" dirty="0">
                <a:solidFill>
                  <a:schemeClr val="tx1"/>
                </a:solidFill>
                <a:latin typeface="Times New Roman" panose="02020603050405020304" pitchFamily="18" charset="0"/>
              </a:rPr>
              <a:t>6. dla cz. 3 programu z</a:t>
            </a:r>
            <a:r>
              <a:rPr lang="pl-PL" sz="2000" dirty="0">
                <a:solidFill>
                  <a:schemeClr val="tx1"/>
                </a:solidFill>
                <a:effectLst/>
                <a:latin typeface="Times New Roman" panose="02020603050405020304" pitchFamily="18" charset="0"/>
                <a:ea typeface="Times New Roman" panose="02020603050405020304" pitchFamily="18" charset="0"/>
              </a:rPr>
              <a:t>większenie liczby transz rozliczeń do pięciu</a:t>
            </a:r>
            <a:endParaRPr lang="pl-PL" sz="20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Symbol zastępczy zawartości 3"/>
          <p:cNvPicPr>
            <a:picLocks noGrp="1" noChangeAspect="1"/>
          </p:cNvPicPr>
          <p:nvPr>
            <p:ph idx="1"/>
          </p:nvPr>
        </p:nvPicPr>
        <p:blipFill>
          <a:blip r:embed="rId3"/>
          <a:srcRect/>
          <a:stretch>
            <a:fillRect/>
          </a:stretch>
        </p:blipFill>
        <p:spPr>
          <a:xfrm>
            <a:off x="566738" y="801688"/>
            <a:ext cx="8239125" cy="5111750"/>
          </a:xfrm>
        </p:spPr>
      </p:pic>
      <p:pic>
        <p:nvPicPr>
          <p:cNvPr id="5" name="Obraz 4">
            <a:extLst>
              <a:ext uri="{FF2B5EF4-FFF2-40B4-BE49-F238E27FC236}">
                <a16:creationId xmlns:a16="http://schemas.microsoft.com/office/drawing/2014/main" id="{32CD328D-AC86-4C59-AB93-CA88935E4124}"/>
              </a:ext>
            </a:extLst>
          </p:cNvPr>
          <p:cNvPicPr>
            <a:picLocks noChangeAspect="1"/>
          </p:cNvPicPr>
          <p:nvPr/>
        </p:nvPicPr>
        <p:blipFill>
          <a:blip r:embed="rId4"/>
          <a:stretch>
            <a:fillRect/>
          </a:stretch>
        </p:blipFill>
        <p:spPr>
          <a:xfrm>
            <a:off x="375926" y="225172"/>
            <a:ext cx="10516511" cy="71939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ytuł 1"/>
          <p:cNvSpPr>
            <a:spLocks noGrp="1"/>
          </p:cNvSpPr>
          <p:nvPr>
            <p:ph type="title"/>
          </p:nvPr>
        </p:nvSpPr>
        <p:spPr>
          <a:xfrm>
            <a:off x="2514600" y="333375"/>
            <a:ext cx="7615238" cy="403472"/>
          </a:xfrm>
        </p:spPr>
        <p:txBody>
          <a:bodyPr>
            <a:normAutofit fontScale="90000"/>
          </a:bodyPr>
          <a:lstStyle/>
          <a:p>
            <a:r>
              <a:rPr lang="pl-PL" sz="3200" dirty="0">
                <a:latin typeface="Calibri" pitchFamily="34" charset="0"/>
                <a:cs typeface="Arial" charset="0"/>
              </a:rPr>
              <a:t>Inne zmiany</a:t>
            </a:r>
          </a:p>
        </p:txBody>
      </p:sp>
      <p:pic>
        <p:nvPicPr>
          <p:cNvPr id="5" name="Obraz 4">
            <a:extLst>
              <a:ext uri="{FF2B5EF4-FFF2-40B4-BE49-F238E27FC236}">
                <a16:creationId xmlns:a16="http://schemas.microsoft.com/office/drawing/2014/main" id="{684A639A-9998-45D7-B8A9-051D15951791}"/>
              </a:ext>
            </a:extLst>
          </p:cNvPr>
          <p:cNvPicPr>
            <a:picLocks noChangeAspect="1"/>
          </p:cNvPicPr>
          <p:nvPr/>
        </p:nvPicPr>
        <p:blipFill>
          <a:blip r:embed="rId3"/>
          <a:stretch>
            <a:fillRect/>
          </a:stretch>
        </p:blipFill>
        <p:spPr>
          <a:xfrm>
            <a:off x="295184" y="1020301"/>
            <a:ext cx="8583223" cy="3734321"/>
          </a:xfrm>
          <a:prstGeom prst="rect">
            <a:avLst/>
          </a:prstGeom>
        </p:spPr>
      </p:pic>
    </p:spTree>
    <p:extLst>
      <p:ext uri="{BB962C8B-B14F-4D97-AF65-F5344CB8AC3E}">
        <p14:creationId xmlns:p14="http://schemas.microsoft.com/office/powerpoint/2010/main" val="1024736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ytuł 1"/>
          <p:cNvSpPr>
            <a:spLocks noGrp="1"/>
          </p:cNvSpPr>
          <p:nvPr>
            <p:ph type="title"/>
          </p:nvPr>
        </p:nvSpPr>
        <p:spPr>
          <a:xfrm>
            <a:off x="2514600" y="333375"/>
            <a:ext cx="7615238" cy="403472"/>
          </a:xfrm>
        </p:spPr>
        <p:txBody>
          <a:bodyPr>
            <a:normAutofit fontScale="90000"/>
          </a:bodyPr>
          <a:lstStyle/>
          <a:p>
            <a:r>
              <a:rPr lang="pl-PL" sz="3200" dirty="0">
                <a:latin typeface="Calibri" pitchFamily="34" charset="0"/>
                <a:cs typeface="Arial" charset="0"/>
              </a:rPr>
              <a:t>Inne zmiany</a:t>
            </a:r>
          </a:p>
        </p:txBody>
      </p:sp>
      <p:pic>
        <p:nvPicPr>
          <p:cNvPr id="3" name="Obraz 2">
            <a:extLst>
              <a:ext uri="{FF2B5EF4-FFF2-40B4-BE49-F238E27FC236}">
                <a16:creationId xmlns:a16="http://schemas.microsoft.com/office/drawing/2014/main" id="{96F61EC7-05A7-49A1-81BC-04ACF9BF2210}"/>
              </a:ext>
            </a:extLst>
          </p:cNvPr>
          <p:cNvPicPr>
            <a:picLocks noChangeAspect="1"/>
          </p:cNvPicPr>
          <p:nvPr/>
        </p:nvPicPr>
        <p:blipFill>
          <a:blip r:embed="rId3"/>
          <a:stretch>
            <a:fillRect/>
          </a:stretch>
        </p:blipFill>
        <p:spPr>
          <a:xfrm>
            <a:off x="0" y="1062984"/>
            <a:ext cx="10088383" cy="4305901"/>
          </a:xfrm>
          <a:prstGeom prst="rect">
            <a:avLst/>
          </a:prstGeom>
        </p:spPr>
      </p:pic>
    </p:spTree>
    <p:extLst>
      <p:ext uri="{BB962C8B-B14F-4D97-AF65-F5344CB8AC3E}">
        <p14:creationId xmlns:p14="http://schemas.microsoft.com/office/powerpoint/2010/main" val="42166622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ytuł 1"/>
          <p:cNvSpPr>
            <a:spLocks noGrp="1"/>
          </p:cNvSpPr>
          <p:nvPr>
            <p:ph type="title"/>
          </p:nvPr>
        </p:nvSpPr>
        <p:spPr>
          <a:xfrm>
            <a:off x="2514600" y="333375"/>
            <a:ext cx="7615238" cy="403472"/>
          </a:xfrm>
        </p:spPr>
        <p:txBody>
          <a:bodyPr>
            <a:normAutofit fontScale="90000"/>
          </a:bodyPr>
          <a:lstStyle/>
          <a:p>
            <a:r>
              <a:rPr lang="pl-PL" sz="3200" dirty="0">
                <a:latin typeface="Calibri" pitchFamily="34" charset="0"/>
                <a:cs typeface="Arial" charset="0"/>
              </a:rPr>
              <a:t>Inne zmiany</a:t>
            </a:r>
          </a:p>
        </p:txBody>
      </p:sp>
      <p:sp>
        <p:nvSpPr>
          <p:cNvPr id="8" name="Symbol zastępczy zawartości 2"/>
          <p:cNvSpPr>
            <a:spLocks noGrp="1"/>
          </p:cNvSpPr>
          <p:nvPr>
            <p:ph idx="1"/>
          </p:nvPr>
        </p:nvSpPr>
        <p:spPr>
          <a:xfrm>
            <a:off x="124287" y="736847"/>
            <a:ext cx="11913833" cy="4962617"/>
          </a:xfrm>
        </p:spPr>
        <p:txBody>
          <a:bodyPr rtlCol="0">
            <a:noAutofit/>
          </a:bodyPr>
          <a:lstStyle/>
          <a:p>
            <a:pPr marL="285750" lvl="0" indent="-285750" algn="just">
              <a:lnSpc>
                <a:spcPct val="107000"/>
              </a:lnSpc>
              <a:spcAft>
                <a:spcPts val="300"/>
              </a:spcAft>
              <a:buSzPts val="1000"/>
              <a:buFontTx/>
              <a:buChar char="-"/>
              <a:tabLst>
                <a:tab pos="457200" algn="l"/>
              </a:tabLst>
            </a:pPr>
            <a:r>
              <a:rPr lang="pl-PL"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Wskazanie w programie konieczności uwzględniania przy liczeniu powierzchni przeznaczonej na działalność gospodarczą sezonowości jej prowadzenia. Szczegółowy sposób obliczenia jest podany we wniosku o dofinansowanie.</a:t>
            </a:r>
            <a:endParaRPr lang="pl-PL" sz="18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just">
              <a:lnSpc>
                <a:spcPct val="107000"/>
              </a:lnSpc>
              <a:spcAft>
                <a:spcPts val="300"/>
              </a:spcAft>
              <a:buSzPts val="1000"/>
              <a:buFontTx/>
              <a:buChar char="-"/>
              <a:tabLst>
                <a:tab pos="457200" algn="l"/>
              </a:tabLst>
            </a:pPr>
            <a:r>
              <a:rPr lang="pl-PL"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Dodanie wyjątku w przypadku, gdy dofinansowanie łączy się z gminnymi programami parasolowymi, w których wnioskodawca nie staje się właścicielem kotła do zakończenia okresu trwałości. Wnioskodawca nie musi być właścicielem źródła ciepła, o dofinansowanie którego wnioskuje, żeby skorzystać z dofinansowania innych kosztów. </a:t>
            </a:r>
            <a:r>
              <a:rPr lang="pl-PL" sz="1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Zmiana będzie miała zastosowanie również do wcześniejszych wersji Programu - ust. 9.3.1 pkt. 13 oraz ust. 11 pkt 10 Części 1 i 2 programu</a:t>
            </a:r>
            <a:endParaRPr lang="pl-PL" sz="1800" b="1"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just">
              <a:lnSpc>
                <a:spcPct val="107000"/>
              </a:lnSpc>
              <a:spcAft>
                <a:spcPts val="300"/>
              </a:spcAft>
              <a:buSzPts val="1000"/>
              <a:buFontTx/>
              <a:buChar char="-"/>
              <a:tabLst>
                <a:tab pos="457200" algn="l"/>
              </a:tabLst>
            </a:pPr>
            <a:r>
              <a:rPr lang="pl-PL"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Dopuszczenie możliwości pozostawienia niespełniających docelowych wymagań aktów prawa miejscowego pieców kaflowych lub kominków, </a:t>
            </a:r>
            <a:r>
              <a:rPr lang="pl-PL"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wyłączonych z użytkowania</a:t>
            </a:r>
            <a:endParaRPr lang="pl-PL" sz="18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just">
              <a:lnSpc>
                <a:spcPct val="107000"/>
              </a:lnSpc>
              <a:spcAft>
                <a:spcPts val="300"/>
              </a:spcAft>
              <a:buSzPts val="1000"/>
              <a:buFontTx/>
              <a:buChar char="-"/>
              <a:tabLst>
                <a:tab pos="457200" algn="l"/>
              </a:tabLst>
            </a:pPr>
            <a:r>
              <a:rPr lang="pl-PL"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Dodanie wyjątku dla przypadku, gdy opóźnienie rozliczenia wynika z przesunięcia terminu przyłączenia gazu przez operatora. Dopuszcza się wtedy większe wydłużenie okresu realizacji przedsięwzięcia. Zmiana będzie miała zastosowanie również do wcześniejszych wersji Programu.</a:t>
            </a:r>
            <a:endParaRPr lang="pl-PL" sz="18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just">
              <a:lnSpc>
                <a:spcPct val="107000"/>
              </a:lnSpc>
              <a:spcAft>
                <a:spcPts val="300"/>
              </a:spcAft>
              <a:buSzPts val="1000"/>
              <a:buFontTx/>
              <a:buChar char="-"/>
              <a:tabLst>
                <a:tab pos="457200" algn="l"/>
              </a:tabLst>
            </a:pPr>
            <a:r>
              <a:rPr lang="pl-PL"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Dopuszczenie kotłów dwupaliwowych na drewno kawałkowe i </a:t>
            </a:r>
            <a:r>
              <a:rPr lang="pl-PL"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pellet</a:t>
            </a:r>
            <a:r>
              <a:rPr lang="pl-PL"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jako zgodnych z celami programu.</a:t>
            </a:r>
          </a:p>
          <a:p>
            <a:pPr marL="285750" indent="-285750" algn="just">
              <a:lnSpc>
                <a:spcPct val="107000"/>
              </a:lnSpc>
              <a:spcAft>
                <a:spcPts val="300"/>
              </a:spcAft>
              <a:buSzPts val="1000"/>
              <a:buFontTx/>
              <a:buChar char="-"/>
              <a:tabLst>
                <a:tab pos="457200" algn="l"/>
              </a:tabLst>
            </a:pPr>
            <a:r>
              <a:rPr lang="pl-PL"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Doprecyzowanie wymagań dla przewodów kominowych w przypadku kotłów na paliwo stałe, ze względów bezpieczeństwa.</a:t>
            </a:r>
            <a:endParaRPr lang="pl-P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fontAlgn="auto">
              <a:lnSpc>
                <a:spcPct val="150000"/>
              </a:lnSpc>
              <a:spcBef>
                <a:spcPts val="600"/>
              </a:spcBef>
              <a:spcAft>
                <a:spcPts val="0"/>
              </a:spcAft>
              <a:buFont typeface="Arial" panose="020B0604020202020204" pitchFamily="34" charset="0"/>
              <a:buNone/>
              <a:defRPr/>
            </a:pPr>
            <a:endParaRPr lang="pl-PL" sz="2000" dirty="0">
              <a:solidFill>
                <a:schemeClr val="tx1"/>
              </a:solidFill>
            </a:endParaRPr>
          </a:p>
        </p:txBody>
      </p:sp>
    </p:spTree>
    <p:extLst>
      <p:ext uri="{BB962C8B-B14F-4D97-AF65-F5344CB8AC3E}">
        <p14:creationId xmlns:p14="http://schemas.microsoft.com/office/powerpoint/2010/main" val="35991592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ytuł 1"/>
          <p:cNvSpPr>
            <a:spLocks noGrp="1"/>
          </p:cNvSpPr>
          <p:nvPr>
            <p:ph type="title"/>
          </p:nvPr>
        </p:nvSpPr>
        <p:spPr>
          <a:xfrm>
            <a:off x="2272683" y="333375"/>
            <a:ext cx="7857155" cy="403472"/>
          </a:xfrm>
        </p:spPr>
        <p:txBody>
          <a:bodyPr>
            <a:noAutofit/>
          </a:bodyPr>
          <a:lstStyle/>
          <a:p>
            <a:r>
              <a:rPr lang="pl-PL" sz="2400" b="1" dirty="0">
                <a:effectLst/>
                <a:latin typeface="Calibri" panose="020F0502020204030204" pitchFamily="34" charset="0"/>
                <a:ea typeface="Calibri" panose="020F0502020204030204" pitchFamily="34" charset="0"/>
                <a:cs typeface="Times New Roman" panose="02020603050405020304" pitchFamily="18" charset="0"/>
              </a:rPr>
              <a:t>Składanie wniosków o płatność </a:t>
            </a:r>
            <a:endParaRPr lang="pl-PL" sz="2400" dirty="0">
              <a:latin typeface="Calibri" pitchFamily="34" charset="0"/>
              <a:cs typeface="Arial" charset="0"/>
            </a:endParaRPr>
          </a:p>
        </p:txBody>
      </p:sp>
      <p:sp>
        <p:nvSpPr>
          <p:cNvPr id="8" name="Symbol zastępczy zawartości 2"/>
          <p:cNvSpPr>
            <a:spLocks noGrp="1"/>
          </p:cNvSpPr>
          <p:nvPr>
            <p:ph idx="1"/>
          </p:nvPr>
        </p:nvSpPr>
        <p:spPr>
          <a:xfrm>
            <a:off x="381740" y="1038687"/>
            <a:ext cx="8806649" cy="4643021"/>
          </a:xfrm>
        </p:spPr>
        <p:txBody>
          <a:bodyPr rtlCol="0">
            <a:noAutofit/>
          </a:bodyPr>
          <a:lstStyle/>
          <a:p>
            <a:pPr marL="342900" lvl="0" indent="-342900" algn="just">
              <a:lnSpc>
                <a:spcPct val="107000"/>
              </a:lnSpc>
              <a:buFont typeface="+mj-lt"/>
              <a:buAutoNum type="arabicPeriod"/>
            </a:pPr>
            <a:r>
              <a:rPr lang="pl-P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Wnioski należy składać do wojewódzkiego funduszu ochrony środowiska i gospodarki wodnej, dalej „</a:t>
            </a:r>
            <a:r>
              <a:rPr lang="pl-PL"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wfośigw</a:t>
            </a:r>
            <a:r>
              <a:rPr lang="pl-P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z którym zawarto umowę o dofinansowanie. </a:t>
            </a:r>
          </a:p>
          <a:p>
            <a:pPr marL="342900" lvl="0" indent="-342900" algn="just">
              <a:lnSpc>
                <a:spcPct val="107000"/>
              </a:lnSpc>
              <a:buFont typeface="+mj-lt"/>
              <a:buAutoNum type="arabicPeriod"/>
            </a:pPr>
            <a:r>
              <a:rPr lang="pl-P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Wnioski należy składać na obowiązującym aktualnie formularzu.</a:t>
            </a:r>
          </a:p>
          <a:p>
            <a:pPr marL="342900" lvl="0" indent="-342900" algn="just">
              <a:lnSpc>
                <a:spcPct val="107000"/>
              </a:lnSpc>
              <a:spcAft>
                <a:spcPts val="800"/>
              </a:spcAft>
              <a:buFont typeface="+mj-lt"/>
              <a:buAutoNum type="arabicPeriod"/>
            </a:pPr>
            <a:r>
              <a:rPr lang="pl-P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Obowiązujący formularz wniosku o płatność jest dostępny jako formularz online w systemie GWD (Generator Wniosków o Dofinansowanie) na stronie </a:t>
            </a:r>
            <a:r>
              <a:rPr lang="pl-PL" sz="20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https://gwd.nfosigw.gov.pl/</a:t>
            </a:r>
            <a:r>
              <a:rPr lang="pl-P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link do GWD jest dostępny na Portalu Beneficjenta właściwego </a:t>
            </a:r>
            <a:r>
              <a:rPr lang="pl-PL"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wfośigw</a:t>
            </a:r>
            <a:r>
              <a:rPr lang="pl-P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oraz w serwisie „gov.pl” pod adresem </a:t>
            </a:r>
            <a:r>
              <a:rPr lang="pl-PL" sz="20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https://www.gov.pl/web/gov/skorzystaj-z-programu-czyste-powietrze</a:t>
            </a:r>
            <a:r>
              <a:rPr lang="pl-P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449580" algn="just">
              <a:lnSpc>
                <a:spcPct val="107000"/>
              </a:lnSpc>
              <a:spcAft>
                <a:spcPts val="800"/>
              </a:spcAft>
            </a:pPr>
            <a:r>
              <a:rPr lang="pl-PL" sz="2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Formularz online wniosku o płatność posiada pełną funkcjonalność automatycznych pól wyliczeniowych, jak również możliwość weryfikacji poprawności i kompletności wprowadzonych danych. </a:t>
            </a:r>
            <a:endParaRPr lang="pl-P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fontAlgn="auto">
              <a:lnSpc>
                <a:spcPct val="150000"/>
              </a:lnSpc>
              <a:spcBef>
                <a:spcPts val="600"/>
              </a:spcBef>
              <a:spcAft>
                <a:spcPts val="0"/>
              </a:spcAft>
              <a:defRPr/>
            </a:pPr>
            <a:endParaRPr lang="pl-PL" sz="2400" dirty="0">
              <a:solidFill>
                <a:schemeClr val="tx1"/>
              </a:solidFill>
            </a:endParaRPr>
          </a:p>
        </p:txBody>
      </p:sp>
    </p:spTree>
    <p:extLst>
      <p:ext uri="{BB962C8B-B14F-4D97-AF65-F5344CB8AC3E}">
        <p14:creationId xmlns:p14="http://schemas.microsoft.com/office/powerpoint/2010/main" val="3345072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EE3141C-1929-4D05-9555-DC5104BAB6CA}"/>
              </a:ext>
            </a:extLst>
          </p:cNvPr>
          <p:cNvSpPr>
            <a:spLocks noGrp="1"/>
          </p:cNvSpPr>
          <p:nvPr>
            <p:ph type="title"/>
          </p:nvPr>
        </p:nvSpPr>
        <p:spPr/>
        <p:txBody>
          <a:bodyPr>
            <a:normAutofit fontScale="90000"/>
          </a:bodyPr>
          <a:lstStyle/>
          <a:p>
            <a:r>
              <a:rPr lang="pl-PL" dirty="0"/>
              <a:t>Współpraca z Bankami </a:t>
            </a:r>
          </a:p>
        </p:txBody>
      </p:sp>
      <p:pic>
        <p:nvPicPr>
          <p:cNvPr id="5" name="Symbol zastępczy zawartości 4">
            <a:extLst>
              <a:ext uri="{FF2B5EF4-FFF2-40B4-BE49-F238E27FC236}">
                <a16:creationId xmlns:a16="http://schemas.microsoft.com/office/drawing/2014/main" id="{890BBF1F-518A-4CCC-99B7-DA5BA5D49435}"/>
              </a:ext>
            </a:extLst>
          </p:cNvPr>
          <p:cNvPicPr>
            <a:picLocks noGrp="1" noChangeAspect="1"/>
          </p:cNvPicPr>
          <p:nvPr>
            <p:ph idx="1"/>
          </p:nvPr>
        </p:nvPicPr>
        <p:blipFill>
          <a:blip r:embed="rId2"/>
          <a:stretch>
            <a:fillRect/>
          </a:stretch>
        </p:blipFill>
        <p:spPr>
          <a:xfrm>
            <a:off x="2015232" y="1078893"/>
            <a:ext cx="6163420" cy="3657414"/>
          </a:xfrm>
        </p:spPr>
      </p:pic>
    </p:spTree>
    <p:extLst>
      <p:ext uri="{BB962C8B-B14F-4D97-AF65-F5344CB8AC3E}">
        <p14:creationId xmlns:p14="http://schemas.microsoft.com/office/powerpoint/2010/main" val="8639727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EE3141C-1929-4D05-9555-DC5104BAB6CA}"/>
              </a:ext>
            </a:extLst>
          </p:cNvPr>
          <p:cNvSpPr>
            <a:spLocks noGrp="1"/>
          </p:cNvSpPr>
          <p:nvPr>
            <p:ph type="title"/>
          </p:nvPr>
        </p:nvSpPr>
        <p:spPr/>
        <p:txBody>
          <a:bodyPr>
            <a:normAutofit fontScale="90000"/>
          </a:bodyPr>
          <a:lstStyle/>
          <a:p>
            <a:r>
              <a:rPr lang="pl-PL" dirty="0"/>
              <a:t>Współpraca z Bankami </a:t>
            </a:r>
          </a:p>
        </p:txBody>
      </p:sp>
      <p:pic>
        <p:nvPicPr>
          <p:cNvPr id="10" name="Symbol zastępczy zawartości 9">
            <a:extLst>
              <a:ext uri="{FF2B5EF4-FFF2-40B4-BE49-F238E27FC236}">
                <a16:creationId xmlns:a16="http://schemas.microsoft.com/office/drawing/2014/main" id="{FF685F23-D039-4B82-9C6E-48251632F5B4}"/>
              </a:ext>
            </a:extLst>
          </p:cNvPr>
          <p:cNvPicPr>
            <a:picLocks noGrp="1" noChangeAspect="1"/>
          </p:cNvPicPr>
          <p:nvPr>
            <p:ph idx="1"/>
          </p:nvPr>
        </p:nvPicPr>
        <p:blipFill>
          <a:blip r:embed="rId2"/>
          <a:stretch>
            <a:fillRect/>
          </a:stretch>
        </p:blipFill>
        <p:spPr>
          <a:xfrm>
            <a:off x="479394" y="1114769"/>
            <a:ext cx="8504227" cy="4744493"/>
          </a:xfrm>
        </p:spPr>
      </p:pic>
    </p:spTree>
    <p:extLst>
      <p:ext uri="{BB962C8B-B14F-4D97-AF65-F5344CB8AC3E}">
        <p14:creationId xmlns:p14="http://schemas.microsoft.com/office/powerpoint/2010/main" val="41682296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EE3141C-1929-4D05-9555-DC5104BAB6CA}"/>
              </a:ext>
            </a:extLst>
          </p:cNvPr>
          <p:cNvSpPr>
            <a:spLocks noGrp="1"/>
          </p:cNvSpPr>
          <p:nvPr>
            <p:ph type="title"/>
          </p:nvPr>
        </p:nvSpPr>
        <p:spPr/>
        <p:txBody>
          <a:bodyPr>
            <a:normAutofit fontScale="90000"/>
          </a:bodyPr>
          <a:lstStyle/>
          <a:p>
            <a:r>
              <a:rPr lang="pl-PL" dirty="0"/>
              <a:t>Współpraca z Bankami </a:t>
            </a:r>
          </a:p>
        </p:txBody>
      </p:sp>
      <p:sp>
        <p:nvSpPr>
          <p:cNvPr id="8" name="Symbol zastępczy zawartości 7">
            <a:extLst>
              <a:ext uri="{FF2B5EF4-FFF2-40B4-BE49-F238E27FC236}">
                <a16:creationId xmlns:a16="http://schemas.microsoft.com/office/drawing/2014/main" id="{38921B58-D7A9-4561-8F63-4371BA245E43}"/>
              </a:ext>
            </a:extLst>
          </p:cNvPr>
          <p:cNvSpPr>
            <a:spLocks noGrp="1"/>
          </p:cNvSpPr>
          <p:nvPr>
            <p:ph idx="1"/>
          </p:nvPr>
        </p:nvSpPr>
        <p:spPr/>
        <p:txBody>
          <a:bodyPr>
            <a:normAutofit fontScale="62500" lnSpcReduction="20000"/>
          </a:bodyPr>
          <a:lstStyle/>
          <a:p>
            <a:pPr algn="l" fontAlgn="base"/>
            <a:r>
              <a:rPr lang="pl-PL" b="0" i="0" dirty="0">
                <a:solidFill>
                  <a:srgbClr val="FFFFFF"/>
                </a:solidFill>
                <a:effectLst/>
                <a:latin typeface="Barlow" panose="020B0604020202020204" pitchFamily="2" charset="-18"/>
              </a:rPr>
              <a:t>Główne planowane zmiany Programu:</a:t>
            </a:r>
          </a:p>
          <a:p>
            <a:pPr algn="l" fontAlgn="base"/>
            <a:r>
              <a:rPr lang="pl-PL" b="0" i="0" dirty="0" err="1">
                <a:solidFill>
                  <a:srgbClr val="FFFFFF"/>
                </a:solidFill>
                <a:effectLst/>
                <a:latin typeface="Barlow" panose="020B0604020202020204" pitchFamily="2" charset="-18"/>
              </a:rPr>
              <a:t>rozpoczęci</a:t>
            </a:r>
            <a:r>
              <a:rPr lang="pl-PL" b="0" i="0" dirty="0" err="1">
                <a:solidFill>
                  <a:srgbClr val="FFFFFF"/>
                </a:solidFill>
                <a:effectLst/>
                <a:latin typeface="Barlow" panose="00000500000000000000" pitchFamily="2" charset="-18"/>
              </a:rPr>
              <a:t>Główne</a:t>
            </a:r>
            <a:r>
              <a:rPr lang="pl-PL" b="0" i="0" dirty="0">
                <a:solidFill>
                  <a:srgbClr val="FFFFFF"/>
                </a:solidFill>
                <a:effectLst/>
                <a:latin typeface="Barlow" panose="00000500000000000000" pitchFamily="2" charset="-18"/>
              </a:rPr>
              <a:t> planowane zmiany Programu:</a:t>
            </a:r>
          </a:p>
          <a:p>
            <a:pPr algn="l" fontAlgn="base">
              <a:buFont typeface="Arial" panose="020B0604020202020204" pitchFamily="34" charset="0"/>
              <a:buChar char="•"/>
            </a:pPr>
            <a:r>
              <a:rPr lang="pl-PL" b="0" i="0" dirty="0">
                <a:solidFill>
                  <a:srgbClr val="FFFFFF"/>
                </a:solidFill>
                <a:effectLst/>
                <a:latin typeface="Barlow" panose="00000500000000000000" pitchFamily="2" charset="-18"/>
              </a:rPr>
              <a:t>rozpoczęcie przedsięwzięcia nie wcześniej niż data złożenia wniosku o dofinansowanie w formie dotacji na częściową spłatę kapitału kredytu  w banku, który przystąpił do Programu,</a:t>
            </a:r>
          </a:p>
          <a:p>
            <a:pPr algn="l" fontAlgn="base">
              <a:buFont typeface="Arial" panose="020B0604020202020204" pitchFamily="34" charset="0"/>
              <a:buChar char="•"/>
            </a:pPr>
            <a:r>
              <a:rPr lang="pl-PL" b="0" i="0" dirty="0">
                <a:solidFill>
                  <a:srgbClr val="FFFFFF"/>
                </a:solidFill>
                <a:effectLst/>
                <a:latin typeface="Barlow" panose="00000500000000000000" pitchFamily="2" charset="-18"/>
              </a:rPr>
              <a:t>okres realizacji przedsięwzięcia do 18 miesięcy od daty złożenia w banku wniosku o dofinansowanie w  formie dotacji na częściową spłatę kapitału kredytu bankowego,</a:t>
            </a:r>
          </a:p>
          <a:p>
            <a:pPr algn="l" fontAlgn="base">
              <a:buFont typeface="Arial" panose="020B0604020202020204" pitchFamily="34" charset="0"/>
              <a:buChar char="•"/>
            </a:pPr>
            <a:r>
              <a:rPr lang="pl-PL" b="0" i="0" dirty="0">
                <a:solidFill>
                  <a:srgbClr val="FFFFFF"/>
                </a:solidFill>
                <a:effectLst/>
                <a:latin typeface="Barlow" panose="00000500000000000000" pitchFamily="2" charset="-18"/>
              </a:rPr>
              <a:t>warunkiem wypłaty dotacji na częściową spłatę kapitału kredytu jest wypłata beneficjentowi przez bank kredytu z przeznaczeniem wyłącznie na cele zgodne z Programem, w tym co najmniej w 95% na pokrycie kosztów kwalifikowanych w Programie,</a:t>
            </a:r>
          </a:p>
          <a:p>
            <a:pPr algn="l" fontAlgn="base">
              <a:buFont typeface="Arial" panose="020B0604020202020204" pitchFamily="34" charset="0"/>
              <a:buChar char="•"/>
            </a:pPr>
            <a:r>
              <a:rPr lang="pl-PL" b="0" i="0" dirty="0">
                <a:solidFill>
                  <a:srgbClr val="FFFFFF"/>
                </a:solidFill>
                <a:effectLst/>
                <a:latin typeface="Barlow" panose="00000500000000000000" pitchFamily="2" charset="-18"/>
              </a:rPr>
              <a:t>kwota kapitału kredytu musi  być wyższa niż kwota wnioskowanej dotacji,</a:t>
            </a:r>
          </a:p>
          <a:p>
            <a:pPr algn="l" fontAlgn="base">
              <a:buFont typeface="Arial" panose="020B0604020202020204" pitchFamily="34" charset="0"/>
              <a:buChar char="•"/>
            </a:pPr>
            <a:r>
              <a:rPr lang="pl-PL" b="0" i="0" dirty="0">
                <a:solidFill>
                  <a:srgbClr val="FFFFFF"/>
                </a:solidFill>
                <a:effectLst/>
                <a:latin typeface="Barlow" panose="00000500000000000000" pitchFamily="2" charset="-18"/>
              </a:rPr>
              <a:t>kredyt obejmuje 100% kosztów przedsięwzięcia, dla których wyliczane jest dofinansowanie.</a:t>
            </a:r>
          </a:p>
          <a:p>
            <a:pPr algn="l" fontAlgn="base">
              <a:buFont typeface="Arial" panose="020B0604020202020204" pitchFamily="34" charset="0"/>
              <a:buChar char="•"/>
            </a:pPr>
            <a:r>
              <a:rPr lang="pl-PL" b="0" i="0" dirty="0">
                <a:solidFill>
                  <a:srgbClr val="FFFFFF"/>
                </a:solidFill>
                <a:effectLst/>
                <a:latin typeface="Barlow" panose="020B0604020202020204" pitchFamily="2" charset="-18"/>
              </a:rPr>
              <a:t>e przedsięwzięcia nie wcześniej niż data złożenia wniosku o dofinansowanie w formie dotacji na częściową spłatę kapitału kredytu  w banku, który przystąpił do Programu,</a:t>
            </a:r>
          </a:p>
          <a:p>
            <a:pPr algn="l" fontAlgn="base">
              <a:buFont typeface="Arial" panose="020B0604020202020204" pitchFamily="34" charset="0"/>
              <a:buChar char="•"/>
            </a:pPr>
            <a:r>
              <a:rPr lang="pl-PL" b="0" i="0" dirty="0">
                <a:solidFill>
                  <a:srgbClr val="FFFFFF"/>
                </a:solidFill>
                <a:effectLst/>
                <a:latin typeface="Barlow" panose="020B0604020202020204" pitchFamily="2" charset="-18"/>
              </a:rPr>
              <a:t>okres realizacji przedsięwzięcia do 18 miesięcy od daty złożenia w banku wniosku o dofinansowanie w  formie dotacji na częściową spłatę kapitału kredytu bankowego,</a:t>
            </a:r>
          </a:p>
          <a:p>
            <a:pPr algn="l" fontAlgn="base">
              <a:buFont typeface="Arial" panose="020B0604020202020204" pitchFamily="34" charset="0"/>
              <a:buChar char="•"/>
            </a:pPr>
            <a:r>
              <a:rPr lang="pl-PL" b="0" i="0" dirty="0">
                <a:solidFill>
                  <a:srgbClr val="FFFFFF"/>
                </a:solidFill>
                <a:effectLst/>
                <a:latin typeface="Barlow" panose="020B0604020202020204" pitchFamily="2" charset="-18"/>
              </a:rPr>
              <a:t>warunkiem wypłaty dotacji na częściową spłatę kapitału kredytu jest wypłata beneficjentowi przez bank kredytu z przeznaczeniem wyłącznie na cele zgodne z Programem, w tym co najmniej w 95% na pokrycie kosztów kwalifikowanych w Programie,</a:t>
            </a:r>
          </a:p>
          <a:p>
            <a:pPr algn="l" fontAlgn="base">
              <a:buFont typeface="Arial" panose="020B0604020202020204" pitchFamily="34" charset="0"/>
              <a:buChar char="•"/>
            </a:pPr>
            <a:r>
              <a:rPr lang="pl-PL" b="0" i="0" dirty="0">
                <a:solidFill>
                  <a:srgbClr val="FFFFFF"/>
                </a:solidFill>
                <a:effectLst/>
                <a:latin typeface="Barlow" panose="020B0604020202020204" pitchFamily="2" charset="-18"/>
              </a:rPr>
              <a:t>kwota kapitału kredytu musi  być wyższa niż kwota wnioskowanej dotacji,</a:t>
            </a:r>
          </a:p>
          <a:p>
            <a:pPr algn="l" fontAlgn="base">
              <a:buFont typeface="Arial" panose="020B0604020202020204" pitchFamily="34" charset="0"/>
              <a:buChar char="•"/>
            </a:pPr>
            <a:r>
              <a:rPr lang="pl-PL" b="0" i="0" dirty="0">
                <a:solidFill>
                  <a:srgbClr val="FFFFFF"/>
                </a:solidFill>
                <a:effectLst/>
                <a:latin typeface="Barlow" panose="020B0604020202020204" pitchFamily="2" charset="-18"/>
              </a:rPr>
              <a:t>kredyt obejmuje 100% kosztów przedsięwzięcia, dla których wyliczane jest dofinansowanie.</a:t>
            </a:r>
          </a:p>
          <a:p>
            <a:endParaRPr lang="pl-PL" dirty="0"/>
          </a:p>
        </p:txBody>
      </p:sp>
      <p:pic>
        <p:nvPicPr>
          <p:cNvPr id="4" name="Obraz 3">
            <a:extLst>
              <a:ext uri="{FF2B5EF4-FFF2-40B4-BE49-F238E27FC236}">
                <a16:creationId xmlns:a16="http://schemas.microsoft.com/office/drawing/2014/main" id="{C4658AAA-E8BE-4714-AB79-A28A917CC8A2}"/>
              </a:ext>
            </a:extLst>
          </p:cNvPr>
          <p:cNvPicPr>
            <a:picLocks noChangeAspect="1"/>
          </p:cNvPicPr>
          <p:nvPr/>
        </p:nvPicPr>
        <p:blipFill>
          <a:blip r:embed="rId2"/>
          <a:stretch>
            <a:fillRect/>
          </a:stretch>
        </p:blipFill>
        <p:spPr>
          <a:xfrm>
            <a:off x="87112" y="1038688"/>
            <a:ext cx="11897742" cy="4474345"/>
          </a:xfrm>
          <a:prstGeom prst="rect">
            <a:avLst/>
          </a:prstGeom>
        </p:spPr>
      </p:pic>
    </p:spTree>
    <p:extLst>
      <p:ext uri="{BB962C8B-B14F-4D97-AF65-F5344CB8AC3E}">
        <p14:creationId xmlns:p14="http://schemas.microsoft.com/office/powerpoint/2010/main" val="39628386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ytuł 1"/>
          <p:cNvSpPr>
            <a:spLocks noGrp="1"/>
          </p:cNvSpPr>
          <p:nvPr>
            <p:ph type="title"/>
          </p:nvPr>
        </p:nvSpPr>
        <p:spPr>
          <a:xfrm>
            <a:off x="2514600" y="333375"/>
            <a:ext cx="7615238" cy="403472"/>
          </a:xfrm>
        </p:spPr>
        <p:txBody>
          <a:bodyPr>
            <a:normAutofit fontScale="90000"/>
          </a:bodyPr>
          <a:lstStyle/>
          <a:p>
            <a:r>
              <a:rPr lang="pl-PL" sz="3200" dirty="0">
                <a:latin typeface="Calibri" pitchFamily="34" charset="0"/>
                <a:cs typeface="Arial" charset="0"/>
              </a:rPr>
              <a:t>Planowane zmiany, II etap</a:t>
            </a:r>
          </a:p>
        </p:txBody>
      </p:sp>
      <p:sp>
        <p:nvSpPr>
          <p:cNvPr id="8" name="Symbol zastępczy zawartości 2"/>
          <p:cNvSpPr>
            <a:spLocks noGrp="1"/>
          </p:cNvSpPr>
          <p:nvPr>
            <p:ph idx="1"/>
          </p:nvPr>
        </p:nvSpPr>
        <p:spPr>
          <a:xfrm>
            <a:off x="1136343" y="1269507"/>
            <a:ext cx="6986726" cy="4643021"/>
          </a:xfrm>
        </p:spPr>
        <p:txBody>
          <a:bodyPr rtlCol="0">
            <a:noAutofit/>
          </a:bodyPr>
          <a:lstStyle/>
          <a:p>
            <a:pPr marL="457200" indent="-457200" fontAlgn="auto">
              <a:lnSpc>
                <a:spcPct val="150000"/>
              </a:lnSpc>
              <a:spcBef>
                <a:spcPts val="600"/>
              </a:spcBef>
              <a:spcAft>
                <a:spcPts val="0"/>
              </a:spcAft>
              <a:buFont typeface="+mj-lt"/>
              <a:buAutoNum type="arabicPeriod"/>
              <a:defRPr/>
            </a:pPr>
            <a:r>
              <a:rPr lang="pl-PL" sz="2400" dirty="0">
                <a:effectLst/>
              </a:rPr>
              <a:t>Wprowadzenie możliwości prefinansowania wydatków. </a:t>
            </a:r>
            <a:endParaRPr lang="pl-PL" sz="2400" dirty="0"/>
          </a:p>
          <a:p>
            <a:pPr marL="457200" indent="-457200" fontAlgn="auto">
              <a:lnSpc>
                <a:spcPct val="150000"/>
              </a:lnSpc>
              <a:spcBef>
                <a:spcPts val="600"/>
              </a:spcBef>
              <a:spcAft>
                <a:spcPts val="0"/>
              </a:spcAft>
              <a:buFont typeface="+mj-lt"/>
              <a:buAutoNum type="arabicPeriod"/>
              <a:defRPr/>
            </a:pPr>
            <a:r>
              <a:rPr lang="pl-PL" sz="2400" dirty="0">
                <a:effectLst/>
              </a:rPr>
              <a:t>Zapewnienie pomocy wnioskodawcom w przygotowaniu, realizacji i rozliczeniu inwestycji.</a:t>
            </a:r>
            <a:endParaRPr lang="pl-PL" sz="2400" dirty="0">
              <a:solidFill>
                <a:schemeClr val="tx1"/>
              </a:solidFill>
            </a:endParaRPr>
          </a:p>
        </p:txBody>
      </p:sp>
    </p:spTree>
    <p:extLst>
      <p:ext uri="{BB962C8B-B14F-4D97-AF65-F5344CB8AC3E}">
        <p14:creationId xmlns:p14="http://schemas.microsoft.com/office/powerpoint/2010/main" val="39891502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flipV="1">
            <a:off x="838200" y="103188"/>
            <a:ext cx="10515600" cy="211137"/>
          </a:xfrm>
        </p:spPr>
        <p:txBody>
          <a:bodyPr rtlCol="0">
            <a:normAutofit fontScale="90000"/>
          </a:bodyPr>
          <a:lstStyle/>
          <a:p>
            <a:pPr fontAlgn="auto">
              <a:spcAft>
                <a:spcPts val="0"/>
              </a:spcAft>
              <a:defRPr/>
            </a:pPr>
            <a:endParaRPr lang="pl-PL" dirty="0"/>
          </a:p>
        </p:txBody>
      </p:sp>
      <p:pic>
        <p:nvPicPr>
          <p:cNvPr id="9218" name="Symbol zastępczy zawartości 6"/>
          <p:cNvPicPr>
            <a:picLocks noGrp="1" noChangeAspect="1"/>
          </p:cNvPicPr>
          <p:nvPr>
            <p:ph idx="1"/>
          </p:nvPr>
        </p:nvPicPr>
        <p:blipFill>
          <a:blip r:embed="rId2"/>
          <a:srcRect/>
          <a:stretch>
            <a:fillRect/>
          </a:stretch>
        </p:blipFill>
        <p:spPr>
          <a:xfrm>
            <a:off x="319596" y="0"/>
            <a:ext cx="11620870" cy="5905500"/>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solidFill>
                  <a:schemeClr val="accent2">
                    <a:lumMod val="75000"/>
                  </a:schemeClr>
                </a:solidFill>
              </a:rPr>
              <a:t>Dane Kontaktowe</a:t>
            </a:r>
          </a:p>
        </p:txBody>
      </p:sp>
      <p:sp>
        <p:nvSpPr>
          <p:cNvPr id="3" name="Symbol zastępczy zawartości 2"/>
          <p:cNvSpPr>
            <a:spLocks noGrp="1"/>
          </p:cNvSpPr>
          <p:nvPr>
            <p:ph idx="1"/>
          </p:nvPr>
        </p:nvSpPr>
        <p:spPr>
          <a:xfrm>
            <a:off x="595313" y="1082675"/>
            <a:ext cx="10758487" cy="4506913"/>
          </a:xfrm>
        </p:spPr>
        <p:txBody>
          <a:bodyPr rtlCol="0"/>
          <a:lstStyle/>
          <a:p>
            <a:pPr fontAlgn="auto">
              <a:spcAft>
                <a:spcPts val="0"/>
              </a:spcAft>
              <a:buFont typeface="Arial" panose="020B0604020202020204" pitchFamily="34" charset="0"/>
              <a:buNone/>
              <a:defRPr/>
            </a:pPr>
            <a:endParaRPr lang="pl-PL" sz="2400" b="1" dirty="0">
              <a:solidFill>
                <a:schemeClr val="accent6">
                  <a:lumMod val="75000"/>
                </a:schemeClr>
              </a:solidFill>
            </a:endParaRPr>
          </a:p>
          <a:p>
            <a:pPr algn="ctr" fontAlgn="auto">
              <a:spcAft>
                <a:spcPts val="0"/>
              </a:spcAft>
              <a:buFont typeface="Arial" panose="020B0604020202020204" pitchFamily="34" charset="0"/>
              <a:buNone/>
              <a:defRPr/>
            </a:pPr>
            <a:endParaRPr lang="pl-PL" sz="2400" b="1" dirty="0">
              <a:solidFill>
                <a:schemeClr val="accent6">
                  <a:lumMod val="75000"/>
                </a:schemeClr>
              </a:solidFill>
            </a:endParaRPr>
          </a:p>
          <a:p>
            <a:pPr algn="ctr" fontAlgn="auto">
              <a:spcAft>
                <a:spcPts val="0"/>
              </a:spcAft>
              <a:buFont typeface="Arial" panose="020B0604020202020204" pitchFamily="34" charset="0"/>
              <a:buNone/>
              <a:defRPr/>
            </a:pPr>
            <a:r>
              <a:rPr lang="pl-PL" sz="2800" b="1" dirty="0">
                <a:solidFill>
                  <a:schemeClr val="accent6">
                    <a:lumMod val="75000"/>
                  </a:schemeClr>
                </a:solidFill>
              </a:rPr>
              <a:t>Doradztwo Energetyczne </a:t>
            </a:r>
          </a:p>
          <a:p>
            <a:pPr algn="ctr" fontAlgn="auto">
              <a:spcAft>
                <a:spcPts val="0"/>
              </a:spcAft>
              <a:defRPr/>
            </a:pPr>
            <a:r>
              <a:rPr lang="pl-PL" sz="2800" b="1" dirty="0">
                <a:hlinkClick r:id="rId2"/>
              </a:rPr>
              <a:t>doradztwo@fos.wroc.pl</a:t>
            </a:r>
            <a:endParaRPr lang="pl-PL" sz="2800" b="1" dirty="0"/>
          </a:p>
          <a:p>
            <a:pPr algn="ctr" fontAlgn="auto">
              <a:spcAft>
                <a:spcPts val="0"/>
              </a:spcAft>
              <a:buFont typeface="Arial" panose="020B0604020202020204" pitchFamily="34" charset="0"/>
              <a:buNone/>
              <a:defRPr/>
            </a:pPr>
            <a:r>
              <a:rPr lang="pl-PL" sz="2800" b="1" dirty="0">
                <a:solidFill>
                  <a:schemeClr val="tx1"/>
                </a:solidFill>
              </a:rPr>
              <a:t>Piotr Ner</a:t>
            </a:r>
          </a:p>
          <a:p>
            <a:pPr algn="ctr" fontAlgn="auto">
              <a:spcAft>
                <a:spcPts val="0"/>
              </a:spcAft>
              <a:buFont typeface="Arial" panose="020B0604020202020204" pitchFamily="34" charset="0"/>
              <a:buNone/>
              <a:defRPr/>
            </a:pPr>
            <a:r>
              <a:rPr lang="pl-PL" sz="2800" b="1" dirty="0">
                <a:hlinkClick r:id="rId3"/>
              </a:rPr>
              <a:t>pner@fos.wroc.pl</a:t>
            </a:r>
            <a:r>
              <a:rPr lang="pl-PL" sz="2800" b="1" dirty="0"/>
              <a:t>; </a:t>
            </a:r>
          </a:p>
          <a:p>
            <a:pPr algn="ctr" fontAlgn="auto">
              <a:spcAft>
                <a:spcPts val="0"/>
              </a:spcAft>
              <a:defRPr/>
            </a:pPr>
            <a:r>
              <a:rPr lang="pl-PL" sz="2800" b="1" dirty="0">
                <a:solidFill>
                  <a:srgbClr val="7030A0"/>
                </a:solidFill>
              </a:rPr>
              <a:t>Tel. 887 447 706</a:t>
            </a:r>
          </a:p>
          <a:p>
            <a:pPr algn="ctr" fontAlgn="auto">
              <a:spcAft>
                <a:spcPts val="0"/>
              </a:spcAft>
              <a:buFont typeface="Arial" panose="020B0604020202020204" pitchFamily="34" charset="0"/>
              <a:buNone/>
              <a:defRPr/>
            </a:pPr>
            <a:endParaRPr lang="pl-PL" sz="2800" b="1" dirty="0"/>
          </a:p>
          <a:p>
            <a:pPr algn="ctr" fontAlgn="auto">
              <a:spcAft>
                <a:spcPts val="0"/>
              </a:spcAft>
              <a:buFont typeface="Arial" panose="020B0604020202020204" pitchFamily="34" charset="0"/>
              <a:buNone/>
              <a:defRPr/>
            </a:pPr>
            <a:endParaRPr lang="pl-PL" sz="2800" b="1" dirty="0">
              <a:solidFill>
                <a:srgbClr val="7030A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A076A3-898A-4A5E-BF92-5746BCBE0DB4}"/>
              </a:ext>
            </a:extLst>
          </p:cNvPr>
          <p:cNvSpPr>
            <a:spLocks noGrp="1"/>
          </p:cNvSpPr>
          <p:nvPr>
            <p:ph type="title"/>
          </p:nvPr>
        </p:nvSpPr>
        <p:spPr/>
        <p:txBody>
          <a:bodyPr>
            <a:normAutofit fontScale="90000"/>
          </a:bodyPr>
          <a:lstStyle/>
          <a:p>
            <a:r>
              <a:rPr lang="pl-PL" dirty="0"/>
              <a:t>Działania edukacyjne w zakresie Programu Czyste Powietrze</a:t>
            </a:r>
          </a:p>
        </p:txBody>
      </p:sp>
      <p:pic>
        <p:nvPicPr>
          <p:cNvPr id="4" name="Obraz 3">
            <a:extLst>
              <a:ext uri="{FF2B5EF4-FFF2-40B4-BE49-F238E27FC236}">
                <a16:creationId xmlns:a16="http://schemas.microsoft.com/office/drawing/2014/main" id="{C2219262-EC1A-4C7A-A8CD-B18CC5895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534" y="1968424"/>
            <a:ext cx="7707145" cy="3483857"/>
          </a:xfrm>
          <a:prstGeom prst="rect">
            <a:avLst/>
          </a:prstGeom>
        </p:spPr>
      </p:pic>
      <p:sp>
        <p:nvSpPr>
          <p:cNvPr id="6" name="pole tekstowe 5">
            <a:extLst>
              <a:ext uri="{FF2B5EF4-FFF2-40B4-BE49-F238E27FC236}">
                <a16:creationId xmlns:a16="http://schemas.microsoft.com/office/drawing/2014/main" id="{15FFA628-6093-4FFD-BAFD-AD6223ED1B9C}"/>
              </a:ext>
            </a:extLst>
          </p:cNvPr>
          <p:cNvSpPr txBox="1"/>
          <p:nvPr/>
        </p:nvSpPr>
        <p:spPr>
          <a:xfrm>
            <a:off x="1280160" y="1237957"/>
            <a:ext cx="831400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0" i="0" u="none" strike="noStrike" kern="1200" cap="none" spc="0" normalizeH="0" baseline="0" noProof="0" dirty="0">
                <a:ln>
                  <a:noFill/>
                </a:ln>
                <a:solidFill>
                  <a:prstClr val="black"/>
                </a:solidFill>
                <a:effectLst/>
                <a:uLnTx/>
                <a:uFillTx/>
                <a:latin typeface="Calibri" panose="020F0502020204030204"/>
                <a:ea typeface="+mn-ea"/>
                <a:cs typeface="+mn-cs"/>
              </a:rPr>
              <a:t>Wymagania dotyczące nowych budynków</a:t>
            </a:r>
          </a:p>
        </p:txBody>
      </p:sp>
    </p:spTree>
    <p:extLst>
      <p:ext uri="{BB962C8B-B14F-4D97-AF65-F5344CB8AC3E}">
        <p14:creationId xmlns:p14="http://schemas.microsoft.com/office/powerpoint/2010/main" val="12561642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Symbol zastępczy zawartości 4"/>
          <p:cNvPicPr>
            <a:picLocks noGrp="1" noChangeAspect="1"/>
          </p:cNvPicPr>
          <p:nvPr>
            <p:ph idx="1"/>
          </p:nvPr>
        </p:nvPicPr>
        <p:blipFill>
          <a:blip r:embed="rId2"/>
          <a:srcRect/>
          <a:stretch>
            <a:fillRect/>
          </a:stretch>
        </p:blipFill>
        <p:spPr>
          <a:xfrm>
            <a:off x="188913" y="904875"/>
            <a:ext cx="8677275" cy="4929188"/>
          </a:xfrm>
        </p:spPr>
      </p:pic>
      <p:pic>
        <p:nvPicPr>
          <p:cNvPr id="5" name="Obraz 4">
            <a:extLst>
              <a:ext uri="{FF2B5EF4-FFF2-40B4-BE49-F238E27FC236}">
                <a16:creationId xmlns:a16="http://schemas.microsoft.com/office/drawing/2014/main" id="{D1FF4C51-AABC-47E2-A536-184E14404AAB}"/>
              </a:ext>
            </a:extLst>
          </p:cNvPr>
          <p:cNvPicPr>
            <a:picLocks noChangeAspect="1"/>
          </p:cNvPicPr>
          <p:nvPr/>
        </p:nvPicPr>
        <p:blipFill>
          <a:blip r:embed="rId3"/>
          <a:stretch>
            <a:fillRect/>
          </a:stretch>
        </p:blipFill>
        <p:spPr>
          <a:xfrm>
            <a:off x="440580" y="185485"/>
            <a:ext cx="10516511" cy="7193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Symbol zastępczy zawartości 4"/>
          <p:cNvPicPr>
            <a:picLocks noGrp="1" noChangeAspect="1"/>
          </p:cNvPicPr>
          <p:nvPr>
            <p:ph idx="1"/>
          </p:nvPr>
        </p:nvPicPr>
        <p:blipFill>
          <a:blip r:embed="rId2"/>
          <a:srcRect/>
          <a:stretch>
            <a:fillRect/>
          </a:stretch>
        </p:blipFill>
        <p:spPr>
          <a:xfrm>
            <a:off x="552450" y="744538"/>
            <a:ext cx="11549063" cy="5133975"/>
          </a:xfrm>
        </p:spPr>
      </p:pic>
      <p:pic>
        <p:nvPicPr>
          <p:cNvPr id="5" name="Obraz 4">
            <a:extLst>
              <a:ext uri="{FF2B5EF4-FFF2-40B4-BE49-F238E27FC236}">
                <a16:creationId xmlns:a16="http://schemas.microsoft.com/office/drawing/2014/main" id="{CB32B1BA-00D3-483C-8850-5E1E43CDABCC}"/>
              </a:ext>
            </a:extLst>
          </p:cNvPr>
          <p:cNvPicPr>
            <a:picLocks noChangeAspect="1"/>
          </p:cNvPicPr>
          <p:nvPr/>
        </p:nvPicPr>
        <p:blipFill>
          <a:blip r:embed="rId3"/>
          <a:stretch>
            <a:fillRect/>
          </a:stretch>
        </p:blipFill>
        <p:spPr>
          <a:xfrm>
            <a:off x="763854" y="187560"/>
            <a:ext cx="10516511" cy="71939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A076A3-898A-4A5E-BF92-5746BCBE0DB4}"/>
              </a:ext>
            </a:extLst>
          </p:cNvPr>
          <p:cNvSpPr>
            <a:spLocks noGrp="1"/>
          </p:cNvSpPr>
          <p:nvPr>
            <p:ph type="title"/>
          </p:nvPr>
        </p:nvSpPr>
        <p:spPr/>
        <p:txBody>
          <a:bodyPr>
            <a:normAutofit fontScale="90000"/>
          </a:bodyPr>
          <a:lstStyle/>
          <a:p>
            <a:r>
              <a:rPr lang="pl-PL" dirty="0"/>
              <a:t>Działania edukacyjne w zakresie Programu Czyste Powietrze</a:t>
            </a:r>
          </a:p>
        </p:txBody>
      </p:sp>
      <p:pic>
        <p:nvPicPr>
          <p:cNvPr id="5" name="Obraz 4">
            <a:extLst>
              <a:ext uri="{FF2B5EF4-FFF2-40B4-BE49-F238E27FC236}">
                <a16:creationId xmlns:a16="http://schemas.microsoft.com/office/drawing/2014/main" id="{6A54FEFF-A43C-44EB-B69A-355F2C6172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499" y="932341"/>
            <a:ext cx="9049455" cy="4993317"/>
          </a:xfrm>
          <a:prstGeom prst="rect">
            <a:avLst/>
          </a:prstGeom>
        </p:spPr>
      </p:pic>
    </p:spTree>
    <p:extLst>
      <p:ext uri="{BB962C8B-B14F-4D97-AF65-F5344CB8AC3E}">
        <p14:creationId xmlns:p14="http://schemas.microsoft.com/office/powerpoint/2010/main" val="295666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A076A3-898A-4A5E-BF92-5746BCBE0DB4}"/>
              </a:ext>
            </a:extLst>
          </p:cNvPr>
          <p:cNvSpPr>
            <a:spLocks noGrp="1"/>
          </p:cNvSpPr>
          <p:nvPr>
            <p:ph type="title"/>
          </p:nvPr>
        </p:nvSpPr>
        <p:spPr/>
        <p:txBody>
          <a:bodyPr>
            <a:normAutofit fontScale="90000"/>
          </a:bodyPr>
          <a:lstStyle/>
          <a:p>
            <a:r>
              <a:rPr lang="pl-PL" dirty="0"/>
              <a:t>Działania edukacyjne w zakresie Programu Czyste Powietrze</a:t>
            </a:r>
          </a:p>
        </p:txBody>
      </p:sp>
      <p:pic>
        <p:nvPicPr>
          <p:cNvPr id="6" name="Obraz 5">
            <a:extLst>
              <a:ext uri="{FF2B5EF4-FFF2-40B4-BE49-F238E27FC236}">
                <a16:creationId xmlns:a16="http://schemas.microsoft.com/office/drawing/2014/main" id="{A4A47405-C87C-4F17-BCE6-6CB1FE984BEA}"/>
              </a:ext>
            </a:extLst>
          </p:cNvPr>
          <p:cNvPicPr>
            <a:picLocks noChangeAspect="1"/>
          </p:cNvPicPr>
          <p:nvPr/>
        </p:nvPicPr>
        <p:blipFill>
          <a:blip r:embed="rId2"/>
          <a:stretch>
            <a:fillRect/>
          </a:stretch>
        </p:blipFill>
        <p:spPr>
          <a:xfrm>
            <a:off x="595900" y="908085"/>
            <a:ext cx="11000200" cy="5133300"/>
          </a:xfrm>
          <a:prstGeom prst="rect">
            <a:avLst/>
          </a:prstGeom>
        </p:spPr>
      </p:pic>
      <p:sp>
        <p:nvSpPr>
          <p:cNvPr id="7" name="Symbol zastępczy zawartości 6">
            <a:extLst>
              <a:ext uri="{FF2B5EF4-FFF2-40B4-BE49-F238E27FC236}">
                <a16:creationId xmlns:a16="http://schemas.microsoft.com/office/drawing/2014/main" id="{D20F55DB-D8B3-47AE-A517-F27EA39A346B}"/>
              </a:ext>
            </a:extLst>
          </p:cNvPr>
          <p:cNvSpPr>
            <a:spLocks noGrp="1"/>
          </p:cNvSpPr>
          <p:nvPr>
            <p:ph idx="1"/>
          </p:nvPr>
        </p:nvSpPr>
        <p:spPr/>
        <p:txBody>
          <a:bodyPr/>
          <a:lstStyle/>
          <a:p>
            <a:endParaRPr lang="pl-PL" dirty="0"/>
          </a:p>
        </p:txBody>
      </p:sp>
    </p:spTree>
    <p:extLst>
      <p:ext uri="{BB962C8B-B14F-4D97-AF65-F5344CB8AC3E}">
        <p14:creationId xmlns:p14="http://schemas.microsoft.com/office/powerpoint/2010/main" val="95769777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2443</Words>
  <Application>Microsoft Office PowerPoint</Application>
  <PresentationFormat>Panoramiczny</PresentationFormat>
  <Paragraphs>240</Paragraphs>
  <Slides>50</Slides>
  <Notes>15</Notes>
  <HiddenSlides>0</HiddenSlides>
  <MMClips>0</MMClips>
  <ScaleCrop>false</ScaleCrop>
  <HeadingPairs>
    <vt:vector size="6" baseType="variant">
      <vt:variant>
        <vt:lpstr>Używane czcionki</vt:lpstr>
      </vt:variant>
      <vt:variant>
        <vt:i4>11</vt:i4>
      </vt:variant>
      <vt:variant>
        <vt:lpstr>Motyw</vt:lpstr>
      </vt:variant>
      <vt:variant>
        <vt:i4>2</vt:i4>
      </vt:variant>
      <vt:variant>
        <vt:lpstr>Tytuły slajdów</vt:lpstr>
      </vt:variant>
      <vt:variant>
        <vt:i4>50</vt:i4>
      </vt:variant>
    </vt:vector>
  </HeadingPairs>
  <TitlesOfParts>
    <vt:vector size="63" baseType="lpstr">
      <vt:lpstr>Arial</vt:lpstr>
      <vt:lpstr>Arial Black</vt:lpstr>
      <vt:lpstr>Barlow</vt:lpstr>
      <vt:lpstr>Calibri</vt:lpstr>
      <vt:lpstr>Calibri </vt:lpstr>
      <vt:lpstr>Calibri  </vt:lpstr>
      <vt:lpstr>Calibri Light</vt:lpstr>
      <vt:lpstr>Krub-ExtraLight</vt:lpstr>
      <vt:lpstr>Krub-Medium</vt:lpstr>
      <vt:lpstr>Times New Roman</vt:lpstr>
      <vt:lpstr>Wingdings</vt:lpstr>
      <vt:lpstr>Motyw pakietu Office</vt:lpstr>
      <vt:lpstr>1_Motyw pakietu Office</vt:lpstr>
      <vt:lpstr>Program Czyste Powietrze, nowa odsłona od dnia 25.01.2022r.</vt:lpstr>
      <vt:lpstr>Działania edukacyjne w zakresie Programu Czyste Powietrze</vt:lpstr>
      <vt:lpstr>Prezentacja programu PowerPoint</vt:lpstr>
      <vt:lpstr>Prezentacja programu PowerPoint</vt:lpstr>
      <vt:lpstr>Działania edukacyjne w zakresie Programu Czyste Powietrze</vt:lpstr>
      <vt:lpstr>Prezentacja programu PowerPoint</vt:lpstr>
      <vt:lpstr>Prezentacja programu PowerPoint</vt:lpstr>
      <vt:lpstr>Działania edukacyjne w zakresie Programu Czyste Powietrze</vt:lpstr>
      <vt:lpstr>Działania edukacyjne w zakresie Programu Czyste Powietrze</vt:lpstr>
      <vt:lpstr>PROGRAM CZYSTE POWIETRZE </vt:lpstr>
      <vt:lpstr>Terminy naboru</vt:lpstr>
      <vt:lpstr>Prezentacja programu PowerPoint</vt:lpstr>
      <vt:lpstr>O co możemy wnioskować do programu?</vt:lpstr>
      <vt:lpstr>Koszty kwalifikowane</vt:lpstr>
      <vt:lpstr>Wymagania techniczne</vt:lpstr>
      <vt:lpstr>Koszty kwalifikowane</vt:lpstr>
      <vt:lpstr>Koszty kwalifikowane</vt:lpstr>
      <vt:lpstr>Kto może być Beneficjentem programu?</vt:lpstr>
      <vt:lpstr>Kto może być Beneficjentem programu?</vt:lpstr>
      <vt:lpstr>Okres kwalifikowania kosztów</vt:lpstr>
      <vt:lpstr>Maksymalny poziom dotacji dla całego przedsięwzięcia</vt:lpstr>
      <vt:lpstr>Maksymalny poziom dotacji dla całego przedsięwzięcia</vt:lpstr>
      <vt:lpstr>Maksymalny poziom dotacji dla całego przedsięwzięcia</vt:lpstr>
      <vt:lpstr>Prezentacja programu PowerPoint</vt:lpstr>
      <vt:lpstr>Prezentacja programu PowerPoint</vt:lpstr>
      <vt:lpstr>Prezentacja programu PowerPoint</vt:lpstr>
      <vt:lpstr>Prezentacja programu PowerPoint</vt:lpstr>
      <vt:lpstr>Prezentacja programu PowerPoint</vt:lpstr>
      <vt:lpstr>Składanie wniosku</vt:lpstr>
      <vt:lpstr>Prezentacja programu PowerPoint</vt:lpstr>
      <vt:lpstr>Wymagania ogólne</vt:lpstr>
      <vt:lpstr>Wymagania ogólne</vt:lpstr>
      <vt:lpstr>Ważne terminy dla inwestora: </vt:lpstr>
      <vt:lpstr>Warto wiedzieć!  </vt:lpstr>
      <vt:lpstr>Prezentacja programu PowerPoint</vt:lpstr>
      <vt:lpstr>Składanie wniosku</vt:lpstr>
      <vt:lpstr>Prezentacja programu PowerPoint</vt:lpstr>
      <vt:lpstr>Forma dofinansowania</vt:lpstr>
      <vt:lpstr>Inne zmiany po 25.02.2022 r.</vt:lpstr>
      <vt:lpstr>Inne zmiany</vt:lpstr>
      <vt:lpstr>Inne zmiany</vt:lpstr>
      <vt:lpstr>Inne zmiany</vt:lpstr>
      <vt:lpstr>Składanie wniosków o płatność </vt:lpstr>
      <vt:lpstr>Współpraca z Bankami </vt:lpstr>
      <vt:lpstr>Współpraca z Bankami </vt:lpstr>
      <vt:lpstr>Współpraca z Bankami </vt:lpstr>
      <vt:lpstr>Planowane zmiany, II etap</vt:lpstr>
      <vt:lpstr>Prezentacja programu PowerPoint</vt:lpstr>
      <vt:lpstr>Dane Kontaktowe</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Maks Maks</dc:creator>
  <cp:lastModifiedBy>Ner Piotr</cp:lastModifiedBy>
  <cp:revision>198</cp:revision>
  <dcterms:created xsi:type="dcterms:W3CDTF">2020-04-06T11:12:12Z</dcterms:created>
  <dcterms:modified xsi:type="dcterms:W3CDTF">2022-03-16T16:04:30Z</dcterms:modified>
</cp:coreProperties>
</file>