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58"/>
  </p:notesMasterIdLst>
  <p:handoutMasterIdLst>
    <p:handoutMasterId r:id="rId59"/>
  </p:handoutMasterIdLst>
  <p:sldIdLst>
    <p:sldId id="908" r:id="rId3"/>
    <p:sldId id="1050" r:id="rId4"/>
    <p:sldId id="914" r:id="rId5"/>
    <p:sldId id="1027" r:id="rId6"/>
    <p:sldId id="1030" r:id="rId7"/>
    <p:sldId id="1048" r:id="rId8"/>
    <p:sldId id="915" r:id="rId9"/>
    <p:sldId id="910" r:id="rId10"/>
    <p:sldId id="1032" r:id="rId11"/>
    <p:sldId id="1038" r:id="rId12"/>
    <p:sldId id="1051" r:id="rId13"/>
    <p:sldId id="911" r:id="rId14"/>
    <p:sldId id="1034" r:id="rId15"/>
    <p:sldId id="1035" r:id="rId16"/>
    <p:sldId id="913" r:id="rId17"/>
    <p:sldId id="886" r:id="rId18"/>
    <p:sldId id="1042" r:id="rId19"/>
    <p:sldId id="917" r:id="rId20"/>
    <p:sldId id="865" r:id="rId21"/>
    <p:sldId id="866" r:id="rId22"/>
    <p:sldId id="907" r:id="rId23"/>
    <p:sldId id="889" r:id="rId24"/>
    <p:sldId id="884" r:id="rId25"/>
    <p:sldId id="863" r:id="rId26"/>
    <p:sldId id="864" r:id="rId27"/>
    <p:sldId id="890" r:id="rId28"/>
    <p:sldId id="852" r:id="rId29"/>
    <p:sldId id="847" r:id="rId30"/>
    <p:sldId id="853" r:id="rId31"/>
    <p:sldId id="1045" r:id="rId32"/>
    <p:sldId id="1046" r:id="rId33"/>
    <p:sldId id="1041" r:id="rId34"/>
    <p:sldId id="1047" r:id="rId35"/>
    <p:sldId id="1039" r:id="rId36"/>
    <p:sldId id="1040" r:id="rId37"/>
    <p:sldId id="1043" r:id="rId38"/>
    <p:sldId id="1053" r:id="rId39"/>
    <p:sldId id="1044" r:id="rId40"/>
    <p:sldId id="1055" r:id="rId41"/>
    <p:sldId id="1056" r:id="rId42"/>
    <p:sldId id="738" r:id="rId43"/>
    <p:sldId id="1082" r:id="rId44"/>
    <p:sldId id="1083" r:id="rId45"/>
    <p:sldId id="1084" r:id="rId46"/>
    <p:sldId id="881" r:id="rId47"/>
    <p:sldId id="882" r:id="rId48"/>
    <p:sldId id="843" r:id="rId49"/>
    <p:sldId id="1085" r:id="rId50"/>
    <p:sldId id="1086" r:id="rId51"/>
    <p:sldId id="1087" r:id="rId52"/>
    <p:sldId id="842" r:id="rId53"/>
    <p:sldId id="1088" r:id="rId54"/>
    <p:sldId id="1089" r:id="rId55"/>
    <p:sldId id="897" r:id="rId56"/>
    <p:sldId id="893" r:id="rId57"/>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r Piotr" initials="NP" lastIdx="1" clrIdx="0">
    <p:extLst>
      <p:ext uri="{19B8F6BF-5375-455C-9EA6-DF929625EA0E}">
        <p15:presenceInfo xmlns:p15="http://schemas.microsoft.com/office/powerpoint/2012/main" userId="S-1-5-21-1136481858-2007405930-3425304134-11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7074"/>
    <a:srgbClr val="8DB723"/>
    <a:srgbClr val="F2F2F2"/>
    <a:srgbClr val="FFFFFF"/>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7" autoAdjust="0"/>
    <p:restoredTop sz="94632" autoAdjust="0"/>
  </p:normalViewPr>
  <p:slideViewPr>
    <p:cSldViewPr snapToGrid="0">
      <p:cViewPr varScale="1">
        <p:scale>
          <a:sx n="108" d="100"/>
          <a:sy n="108" d="100"/>
        </p:scale>
        <p:origin x="552" y="108"/>
      </p:cViewPr>
      <p:guideLst/>
    </p:cSldViewPr>
  </p:slideViewPr>
  <p:outlineViewPr>
    <p:cViewPr>
      <p:scale>
        <a:sx n="33" d="100"/>
        <a:sy n="33" d="100"/>
      </p:scale>
      <p:origin x="0" y="-1934"/>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576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858F47E0-B976-4C0F-B12F-068B467B5D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a:extLst>
              <a:ext uri="{FF2B5EF4-FFF2-40B4-BE49-F238E27FC236}">
                <a16:creationId xmlns:a16="http://schemas.microsoft.com/office/drawing/2014/main" id="{19C22E0C-A6D3-4B7D-8563-BA383445C3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54CEAA0-EE5F-41F6-8BF7-E3190E1E34D8}" type="datetimeFigureOut">
              <a:rPr lang="pl-PL" smtClean="0"/>
              <a:t>17.11.2021</a:t>
            </a:fld>
            <a:endParaRPr lang="pl-PL"/>
          </a:p>
        </p:txBody>
      </p:sp>
      <p:sp>
        <p:nvSpPr>
          <p:cNvPr id="4" name="Symbol zastępczy stopki 3">
            <a:extLst>
              <a:ext uri="{FF2B5EF4-FFF2-40B4-BE49-F238E27FC236}">
                <a16:creationId xmlns:a16="http://schemas.microsoft.com/office/drawing/2014/main" id="{23E4B33E-41C5-43F3-82F8-D311AE52F3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a:extLst>
              <a:ext uri="{FF2B5EF4-FFF2-40B4-BE49-F238E27FC236}">
                <a16:creationId xmlns:a16="http://schemas.microsoft.com/office/drawing/2014/main" id="{454619C3-D015-4326-BB53-83EE727BD0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5C39AA0-0F71-4A58-A6AF-B63421AEA676}" type="slidenum">
              <a:rPr lang="pl-PL" smtClean="0"/>
              <a:t>‹#›</a:t>
            </a:fld>
            <a:endParaRPr lang="pl-PL"/>
          </a:p>
        </p:txBody>
      </p:sp>
    </p:spTree>
    <p:extLst>
      <p:ext uri="{BB962C8B-B14F-4D97-AF65-F5344CB8AC3E}">
        <p14:creationId xmlns:p14="http://schemas.microsoft.com/office/powerpoint/2010/main" val="12208581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093BAE-5720-4EBD-BCC4-8ACD48241455}" type="datetimeFigureOut">
              <a:rPr lang="pl-PL" smtClean="0"/>
              <a:t>17.11.2021</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284843-C990-49D1-A4EB-A29FF998FB6A}" type="slidenum">
              <a:rPr lang="pl-PL" smtClean="0"/>
              <a:t>‹#›</a:t>
            </a:fld>
            <a:endParaRPr lang="pl-PL"/>
          </a:p>
        </p:txBody>
      </p:sp>
    </p:spTree>
    <p:extLst>
      <p:ext uri="{BB962C8B-B14F-4D97-AF65-F5344CB8AC3E}">
        <p14:creationId xmlns:p14="http://schemas.microsoft.com/office/powerpoint/2010/main" val="4178327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Efektywność Energetyczna: stosunek uzyskanej energii do wkładu energii. Efektywność wykorzystanie energii ma na celu zmniejszenie energii potrzebnej do jej dostarczenia</a:t>
            </a:r>
          </a:p>
        </p:txBody>
      </p:sp>
      <p:sp>
        <p:nvSpPr>
          <p:cNvPr id="4" name="Symbol zastępczy numeru slajdu 3"/>
          <p:cNvSpPr>
            <a:spLocks noGrp="1"/>
          </p:cNvSpPr>
          <p:nvPr>
            <p:ph type="sldNum" sz="quarter" idx="5"/>
          </p:nvPr>
        </p:nvSpPr>
        <p:spPr/>
        <p:txBody>
          <a:bodyPr/>
          <a:lstStyle/>
          <a:p>
            <a:pPr>
              <a:defRPr/>
            </a:pPr>
            <a:fld id="{E2DAC9A4-DB88-4841-A209-0965CACC1D75}" type="slidenum">
              <a:rPr lang="pl-PL" smtClean="0"/>
              <a:pPr>
                <a:defRPr/>
              </a:pPr>
              <a:t>5</a:t>
            </a:fld>
            <a:endParaRPr lang="pl-PL"/>
          </a:p>
        </p:txBody>
      </p:sp>
    </p:spTree>
    <p:extLst>
      <p:ext uri="{BB962C8B-B14F-4D97-AF65-F5344CB8AC3E}">
        <p14:creationId xmlns:p14="http://schemas.microsoft.com/office/powerpoint/2010/main" val="2587960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ymbol zastępczy obrazu slajdu 1"/>
          <p:cNvSpPr>
            <a:spLocks noGrp="1" noRot="1" noChangeAspect="1"/>
          </p:cNvSpPr>
          <p:nvPr>
            <p:ph type="sldImg"/>
          </p:nvPr>
        </p:nvSpPr>
        <p:spPr bwMode="auto">
          <a:noFill/>
          <a:ln>
            <a:solidFill>
              <a:srgbClr val="000000"/>
            </a:solidFill>
            <a:miter lim="800000"/>
            <a:headEnd/>
            <a:tailEnd/>
          </a:ln>
        </p:spPr>
      </p:sp>
      <p:sp>
        <p:nvSpPr>
          <p:cNvPr id="40962" name="Symbol zastępczy notatek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pl-PL" dirty="0"/>
          </a:p>
        </p:txBody>
      </p:sp>
      <p:sp>
        <p:nvSpPr>
          <p:cNvPr id="40963" name="Symbol zastępczy numeru slajd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46B044-61A2-4AA0-9831-8CA247E5F580}" type="slidenum">
              <a:rPr kumimoji="0" lang="pl-PL" sz="1200" b="0" i="0" u="none" strike="noStrike" kern="1200" cap="none" spc="0" normalizeH="0" baseline="0" noProof="0">
                <a:ln>
                  <a:noFill/>
                </a:ln>
                <a:solidFill>
                  <a:prstClr val="black"/>
                </a:solidFill>
                <a:effectLst/>
                <a:uLnTx/>
                <a:uFillTx/>
                <a:latin typeface="Calibri"/>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pl-PL" sz="1200" b="0" i="0" u="none" strike="noStrike" kern="1200" cap="none" spc="0" normalizeH="0" baseline="0" noProof="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2017798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4B1DE-3EA0-489F-AED5-D6785301A991}"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552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4B1DE-3EA0-489F-AED5-D6785301A991}"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6058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4B1DE-3EA0-489F-AED5-D6785301A991}"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371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4B1DE-3EA0-489F-AED5-D6785301A991}"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455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4B1DE-3EA0-489F-AED5-D6785301A991}"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026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4B1DE-3EA0-489F-AED5-D6785301A991}"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1441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4B1DE-3EA0-489F-AED5-D6785301A991}"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13229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4B1DE-3EA0-489F-AED5-D6785301A991}"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699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4B1DE-3EA0-489F-AED5-D6785301A991}"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015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94284843-C990-49D1-A4EB-A29FF998FB6A}" type="slidenum">
              <a:rPr lang="pl-PL" smtClean="0"/>
              <a:t>6</a:t>
            </a:fld>
            <a:endParaRPr lang="pl-PL"/>
          </a:p>
        </p:txBody>
      </p:sp>
    </p:spTree>
    <p:extLst>
      <p:ext uri="{BB962C8B-B14F-4D97-AF65-F5344CB8AC3E}">
        <p14:creationId xmlns:p14="http://schemas.microsoft.com/office/powerpoint/2010/main" val="941098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94284843-C990-49D1-A4EB-A29FF998FB6A}" type="slidenum">
              <a:rPr lang="pl-PL" smtClean="0"/>
              <a:t>7</a:t>
            </a:fld>
            <a:endParaRPr lang="pl-PL"/>
          </a:p>
        </p:txBody>
      </p:sp>
    </p:spTree>
    <p:extLst>
      <p:ext uri="{BB962C8B-B14F-4D97-AF65-F5344CB8AC3E}">
        <p14:creationId xmlns:p14="http://schemas.microsoft.com/office/powerpoint/2010/main" val="1582010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ymbol zastępczy obrazu slajdu 1"/>
          <p:cNvSpPr>
            <a:spLocks noGrp="1" noRot="1" noChangeAspect="1"/>
          </p:cNvSpPr>
          <p:nvPr>
            <p:ph type="sldImg"/>
          </p:nvPr>
        </p:nvSpPr>
        <p:spPr bwMode="auto">
          <a:noFill/>
          <a:ln>
            <a:solidFill>
              <a:srgbClr val="000000"/>
            </a:solidFill>
            <a:miter lim="800000"/>
            <a:headEnd/>
            <a:tailEnd/>
          </a:ln>
        </p:spPr>
      </p:sp>
      <p:sp>
        <p:nvSpPr>
          <p:cNvPr id="34818" name="Symbol zastępczy notatek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pl-PL"/>
          </a:p>
        </p:txBody>
      </p:sp>
      <p:sp>
        <p:nvSpPr>
          <p:cNvPr id="34819" name="Symbol zastępczy numeru slajd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F18418-24E9-4ACF-9C76-119031C360AF}" type="slidenum">
              <a:rPr kumimoji="0" lang="pl-PL" sz="1200" b="0" i="0" u="none" strike="noStrike" kern="1200" cap="none" spc="0" normalizeH="0" baseline="0" noProof="0">
                <a:ln>
                  <a:noFill/>
                </a:ln>
                <a:solidFill>
                  <a:prstClr val="black"/>
                </a:solidFill>
                <a:effectLst/>
                <a:uLnTx/>
                <a:uFillTx/>
                <a:latin typeface="Calibri"/>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pl-PL" sz="1200" b="0" i="0" u="none" strike="noStrike" kern="1200" cap="none" spc="0" normalizeH="0" baseline="0" noProof="0">
              <a:ln>
                <a:noFill/>
              </a:ln>
              <a:solidFill>
                <a:prstClr val="black"/>
              </a:solidFill>
              <a:effectLst/>
              <a:uLnTx/>
              <a:uFillTx/>
              <a:latin typeface="Calibri"/>
              <a:ea typeface="+mn-ea"/>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ymbol zastępczy obrazu slajdu 1"/>
          <p:cNvSpPr>
            <a:spLocks noGrp="1" noRot="1" noChangeAspect="1"/>
          </p:cNvSpPr>
          <p:nvPr>
            <p:ph type="sldImg"/>
          </p:nvPr>
        </p:nvSpPr>
        <p:spPr bwMode="auto">
          <a:noFill/>
          <a:ln>
            <a:solidFill>
              <a:srgbClr val="000000"/>
            </a:solidFill>
            <a:miter lim="800000"/>
            <a:headEnd/>
            <a:tailEnd/>
          </a:ln>
        </p:spPr>
      </p:sp>
      <p:sp>
        <p:nvSpPr>
          <p:cNvPr id="36866" name="Symbol zastępczy notatek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pl-PL"/>
          </a:p>
        </p:txBody>
      </p:sp>
      <p:sp>
        <p:nvSpPr>
          <p:cNvPr id="36867" name="Symbol zastępczy numeru slajd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D3F5D58-562F-4814-BE12-00482F4F2E3F}" type="slidenum">
              <a:rPr kumimoji="0" lang="pl-PL" sz="1200" b="0" i="0" u="none" strike="noStrike" kern="1200" cap="none" spc="0" normalizeH="0" baseline="0" noProof="0">
                <a:ln>
                  <a:noFill/>
                </a:ln>
                <a:solidFill>
                  <a:prstClr val="black"/>
                </a:solidFill>
                <a:effectLst/>
                <a:uLnTx/>
                <a:uFillTx/>
                <a:latin typeface="Calibri"/>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pl-PL" sz="1200" b="0" i="0" u="none" strike="noStrike" kern="1200" cap="none" spc="0" normalizeH="0" baseline="0" noProof="0">
              <a:ln>
                <a:noFill/>
              </a:ln>
              <a:solidFill>
                <a:prstClr val="black"/>
              </a:solidFill>
              <a:effectLst/>
              <a:uLnTx/>
              <a:uFillTx/>
              <a:latin typeface="Calibri"/>
              <a:ea typeface="+mn-ea"/>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ymbol zastępczy obrazu slajdu 1"/>
          <p:cNvSpPr>
            <a:spLocks noGrp="1" noRot="1" noChangeAspect="1"/>
          </p:cNvSpPr>
          <p:nvPr>
            <p:ph type="sldImg"/>
          </p:nvPr>
        </p:nvSpPr>
        <p:spPr bwMode="auto">
          <a:noFill/>
          <a:ln>
            <a:solidFill>
              <a:srgbClr val="000000"/>
            </a:solidFill>
            <a:miter lim="800000"/>
            <a:headEnd/>
            <a:tailEnd/>
          </a:ln>
        </p:spPr>
      </p:sp>
      <p:sp>
        <p:nvSpPr>
          <p:cNvPr id="38914" name="Symbol zastępczy notatek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pl-PL"/>
          </a:p>
        </p:txBody>
      </p:sp>
      <p:sp>
        <p:nvSpPr>
          <p:cNvPr id="38915" name="Symbol zastępczy numeru slajd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3E0491-5C22-4DB3-888F-AADB2858568A}" type="slidenum">
              <a:rPr kumimoji="0" lang="pl-PL" sz="1200" b="0" i="0" u="none" strike="noStrike" kern="1200" cap="none" spc="0" normalizeH="0" baseline="0" noProof="0">
                <a:ln>
                  <a:noFill/>
                </a:ln>
                <a:solidFill>
                  <a:prstClr val="black"/>
                </a:solidFill>
                <a:effectLst/>
                <a:uLnTx/>
                <a:uFillTx/>
                <a:latin typeface="Calibri"/>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pl-PL" sz="1200" b="0" i="0" u="none" strike="noStrike" kern="1200" cap="none" spc="0" normalizeH="0" baseline="0" noProof="0">
              <a:ln>
                <a:noFill/>
              </a:ln>
              <a:solidFill>
                <a:prstClr val="black"/>
              </a:solidFill>
              <a:effectLst/>
              <a:uLnTx/>
              <a:uFillTx/>
              <a:latin typeface="Calibri"/>
              <a:ea typeface="+mn-ea"/>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ymbol zastępczy obrazu slajdu 1"/>
          <p:cNvSpPr>
            <a:spLocks noGrp="1" noRot="1" noChangeAspect="1"/>
          </p:cNvSpPr>
          <p:nvPr>
            <p:ph type="sldImg"/>
          </p:nvPr>
        </p:nvSpPr>
        <p:spPr bwMode="auto">
          <a:noFill/>
          <a:ln>
            <a:solidFill>
              <a:srgbClr val="000000"/>
            </a:solidFill>
            <a:miter lim="800000"/>
            <a:headEnd/>
            <a:tailEnd/>
          </a:ln>
        </p:spPr>
      </p:sp>
      <p:sp>
        <p:nvSpPr>
          <p:cNvPr id="52226" name="Symbol zastępczy notatek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pl-PL"/>
          </a:p>
        </p:txBody>
      </p:sp>
      <p:sp>
        <p:nvSpPr>
          <p:cNvPr id="52227" name="Symbol zastępczy numeru slajd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FFD03B1-A571-4F65-850D-E708264FDE6D}" type="slidenum">
              <a:rPr lang="pl-PL">
                <a:cs typeface="Arial" charset="0"/>
              </a:rPr>
              <a:pPr fontAlgn="base">
                <a:spcBef>
                  <a:spcPct val="0"/>
                </a:spcBef>
                <a:spcAft>
                  <a:spcPct val="0"/>
                </a:spcAft>
              </a:pPr>
              <a:t>27</a:t>
            </a:fld>
            <a:endParaRPr lang="pl-PL">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ymbol zastępczy obrazu slajdu 1"/>
          <p:cNvSpPr>
            <a:spLocks noGrp="1" noRot="1" noChangeAspect="1"/>
          </p:cNvSpPr>
          <p:nvPr>
            <p:ph type="sldImg"/>
          </p:nvPr>
        </p:nvSpPr>
        <p:spPr bwMode="auto">
          <a:noFill/>
          <a:ln>
            <a:solidFill>
              <a:srgbClr val="000000"/>
            </a:solidFill>
            <a:miter lim="800000"/>
            <a:headEnd/>
            <a:tailEnd/>
          </a:ln>
        </p:spPr>
      </p:sp>
      <p:sp>
        <p:nvSpPr>
          <p:cNvPr id="54274" name="Symbol zastępczy notatek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pl-PL"/>
          </a:p>
        </p:txBody>
      </p:sp>
      <p:sp>
        <p:nvSpPr>
          <p:cNvPr id="54275" name="Symbol zastępczy numeru slajd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6AC97A-595A-4AF8-A049-C7482C7A5D64}" type="slidenum">
              <a:rPr lang="pl-PL">
                <a:cs typeface="Arial" charset="0"/>
              </a:rPr>
              <a:pPr fontAlgn="base">
                <a:spcBef>
                  <a:spcPct val="0"/>
                </a:spcBef>
                <a:spcAft>
                  <a:spcPct val="0"/>
                </a:spcAft>
              </a:pPr>
              <a:t>28</a:t>
            </a:fld>
            <a:endParaRPr lang="pl-PL">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ymbol zastępczy obrazu slajdu 1"/>
          <p:cNvSpPr>
            <a:spLocks noGrp="1" noRot="1" noChangeAspect="1"/>
          </p:cNvSpPr>
          <p:nvPr>
            <p:ph type="sldImg"/>
          </p:nvPr>
        </p:nvSpPr>
        <p:spPr bwMode="auto">
          <a:noFill/>
          <a:ln>
            <a:solidFill>
              <a:srgbClr val="000000"/>
            </a:solidFill>
            <a:miter lim="800000"/>
            <a:headEnd/>
            <a:tailEnd/>
          </a:ln>
        </p:spPr>
      </p:sp>
      <p:sp>
        <p:nvSpPr>
          <p:cNvPr id="56322" name="Symbol zastępczy notatek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pl-PL"/>
          </a:p>
        </p:txBody>
      </p:sp>
      <p:sp>
        <p:nvSpPr>
          <p:cNvPr id="56323" name="Symbol zastępczy numeru slajd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6B0B2CC-AB1A-4570-A1D1-9783FCC3374E}" type="slidenum">
              <a:rPr lang="pl-PL">
                <a:cs typeface="Arial" charset="0"/>
              </a:rPr>
              <a:pPr fontAlgn="base">
                <a:spcBef>
                  <a:spcPct val="0"/>
                </a:spcBef>
                <a:spcAft>
                  <a:spcPct val="0"/>
                </a:spcAft>
              </a:pPr>
              <a:t>29</a:t>
            </a:fld>
            <a:endParaRPr lang="pl-PL">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sv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8.svg"/><Relationship Id="rId5" Type="http://schemas.openxmlformats.org/officeDocument/2006/relationships/image" Target="../media/image4.sv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1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ajd tytułowy">
    <p:spTree>
      <p:nvGrpSpPr>
        <p:cNvPr id="1" name=""/>
        <p:cNvGrpSpPr/>
        <p:nvPr/>
      </p:nvGrpSpPr>
      <p:grpSpPr>
        <a:xfrm>
          <a:off x="0" y="0"/>
          <a:ext cx="0" cy="0"/>
          <a:chOff x="0" y="0"/>
          <a:chExt cx="0" cy="0"/>
        </a:xfrm>
      </p:grpSpPr>
      <p:pic>
        <p:nvPicPr>
          <p:cNvPr id="14" name="Obraz 13">
            <a:extLst>
              <a:ext uri="{FF2B5EF4-FFF2-40B4-BE49-F238E27FC236}">
                <a16:creationId xmlns:a16="http://schemas.microsoft.com/office/drawing/2014/main" id="{F8B6C508-3CF7-482D-98F8-0CF158FFAC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02" y="-6083"/>
            <a:ext cx="12192000" cy="4921250"/>
          </a:xfrm>
          <a:prstGeom prst="rect">
            <a:avLst/>
          </a:prstGeom>
        </p:spPr>
      </p:pic>
      <p:pic>
        <p:nvPicPr>
          <p:cNvPr id="16" name="Obraz 15">
            <a:extLst>
              <a:ext uri="{FF2B5EF4-FFF2-40B4-BE49-F238E27FC236}">
                <a16:creationId xmlns:a16="http://schemas.microsoft.com/office/drawing/2014/main" id="{05ED97B6-7E83-4530-AE92-70E68F48882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927249" y="692672"/>
            <a:ext cx="3880247" cy="4221506"/>
          </a:xfrm>
          <a:prstGeom prst="rect">
            <a:avLst/>
          </a:prstGeom>
        </p:spPr>
      </p:pic>
      <p:sp>
        <p:nvSpPr>
          <p:cNvPr id="10" name="Prostokąt 9">
            <a:extLst>
              <a:ext uri="{FF2B5EF4-FFF2-40B4-BE49-F238E27FC236}">
                <a16:creationId xmlns:a16="http://schemas.microsoft.com/office/drawing/2014/main" id="{A3706946-938F-4F65-B08C-6596382F4882}"/>
              </a:ext>
            </a:extLst>
          </p:cNvPr>
          <p:cNvSpPr/>
          <p:nvPr userDrawn="1"/>
        </p:nvSpPr>
        <p:spPr>
          <a:xfrm>
            <a:off x="-902" y="-3042"/>
            <a:ext cx="12192902" cy="4915167"/>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cxnSp>
        <p:nvCxnSpPr>
          <p:cNvPr id="8" name="Łącznik prosty 7">
            <a:extLst>
              <a:ext uri="{FF2B5EF4-FFF2-40B4-BE49-F238E27FC236}">
                <a16:creationId xmlns:a16="http://schemas.microsoft.com/office/drawing/2014/main" id="{688D621D-21C0-4201-AFF6-2D414EB31567}"/>
              </a:ext>
            </a:extLst>
          </p:cNvPr>
          <p:cNvCxnSpPr>
            <a:cxnSpLocks/>
          </p:cNvCxnSpPr>
          <p:nvPr userDrawn="1"/>
        </p:nvCxnSpPr>
        <p:spPr>
          <a:xfrm>
            <a:off x="347324" y="0"/>
            <a:ext cx="0" cy="965200"/>
          </a:xfrm>
          <a:prstGeom prst="line">
            <a:avLst/>
          </a:prstGeom>
          <a:ln w="158750" cap="rnd">
            <a:solidFill>
              <a:srgbClr val="8DB723"/>
            </a:solidFill>
          </a:ln>
        </p:spPr>
        <p:style>
          <a:lnRef idx="1">
            <a:schemeClr val="accent1"/>
          </a:lnRef>
          <a:fillRef idx="0">
            <a:schemeClr val="accent1"/>
          </a:fillRef>
          <a:effectRef idx="0">
            <a:schemeClr val="accent1"/>
          </a:effectRef>
          <a:fontRef idx="minor">
            <a:schemeClr val="tx1"/>
          </a:fontRef>
        </p:style>
      </p:cxnSp>
      <p:sp>
        <p:nvSpPr>
          <p:cNvPr id="12" name="pole tekstowe 11">
            <a:extLst>
              <a:ext uri="{FF2B5EF4-FFF2-40B4-BE49-F238E27FC236}">
                <a16:creationId xmlns:a16="http://schemas.microsoft.com/office/drawing/2014/main" id="{E9668D9A-703C-4D9D-85D7-D0E2BF9BA90C}"/>
              </a:ext>
            </a:extLst>
          </p:cNvPr>
          <p:cNvSpPr txBox="1"/>
          <p:nvPr userDrawn="1"/>
        </p:nvSpPr>
        <p:spPr>
          <a:xfrm>
            <a:off x="593725" y="188912"/>
            <a:ext cx="3352800" cy="830997"/>
          </a:xfrm>
          <a:prstGeom prst="rect">
            <a:avLst/>
          </a:prstGeom>
          <a:noFill/>
        </p:spPr>
        <p:txBody>
          <a:bodyPr wrap="square" rtlCol="0">
            <a:spAutoFit/>
          </a:bodyPr>
          <a:lstStyle/>
          <a:p>
            <a:r>
              <a:rPr lang="pl-PL" sz="2400" spc="-150" dirty="0">
                <a:solidFill>
                  <a:srgbClr val="8DB723"/>
                </a:solidFill>
                <a:latin typeface="Arial Black" panose="020B0A04020102020204" pitchFamily="34" charset="0"/>
              </a:rPr>
              <a:t>Zainwestujmy razem</a:t>
            </a:r>
          </a:p>
          <a:p>
            <a:r>
              <a:rPr lang="pl-PL" sz="2400" spc="-150" dirty="0">
                <a:solidFill>
                  <a:srgbClr val="8DB723"/>
                </a:solidFill>
                <a:latin typeface="Arial Black" panose="020B0A04020102020204" pitchFamily="34" charset="0"/>
              </a:rPr>
              <a:t>w środowisko</a:t>
            </a:r>
          </a:p>
        </p:txBody>
      </p:sp>
      <p:pic>
        <p:nvPicPr>
          <p:cNvPr id="9" name="Grafika 8">
            <a:extLst>
              <a:ext uri="{FF2B5EF4-FFF2-40B4-BE49-F238E27FC236}">
                <a16:creationId xmlns:a16="http://schemas.microsoft.com/office/drawing/2014/main" id="{C699A4CF-8FCA-4943-AF1B-3AA87E653C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45402" y="246116"/>
            <a:ext cx="1463217" cy="638292"/>
          </a:xfrm>
          <a:prstGeom prst="rect">
            <a:avLst/>
          </a:prstGeom>
        </p:spPr>
      </p:pic>
      <p:sp>
        <p:nvSpPr>
          <p:cNvPr id="11" name="Prostokąt 10">
            <a:extLst>
              <a:ext uri="{FF2B5EF4-FFF2-40B4-BE49-F238E27FC236}">
                <a16:creationId xmlns:a16="http://schemas.microsoft.com/office/drawing/2014/main" id="{1CA00F01-E9E6-410F-8877-76191597845E}"/>
              </a:ext>
            </a:extLst>
          </p:cNvPr>
          <p:cNvSpPr/>
          <p:nvPr userDrawn="1"/>
        </p:nvSpPr>
        <p:spPr>
          <a:xfrm>
            <a:off x="0" y="4438364"/>
            <a:ext cx="12192000" cy="476802"/>
          </a:xfrm>
          <a:prstGeom prst="rect">
            <a:avLst/>
          </a:prstGeom>
          <a:solidFill>
            <a:srgbClr val="F2F2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odtytuł 2">
            <a:extLst>
              <a:ext uri="{FF2B5EF4-FFF2-40B4-BE49-F238E27FC236}">
                <a16:creationId xmlns:a16="http://schemas.microsoft.com/office/drawing/2014/main" id="{E19D08AA-BAC9-4A34-88A8-C780025A8E46}"/>
              </a:ext>
            </a:extLst>
          </p:cNvPr>
          <p:cNvSpPr>
            <a:spLocks noGrp="1"/>
          </p:cNvSpPr>
          <p:nvPr>
            <p:ph type="subTitle" idx="1" hasCustomPrompt="1"/>
          </p:nvPr>
        </p:nvSpPr>
        <p:spPr>
          <a:xfrm>
            <a:off x="6301955" y="4488255"/>
            <a:ext cx="5756662" cy="404741"/>
          </a:xfrm>
        </p:spPr>
        <p:txBody>
          <a:bodyPr>
            <a:noAutofit/>
          </a:bodyPr>
          <a:lstStyle>
            <a:lvl1pPr marL="0" indent="0" algn="r">
              <a:spcBef>
                <a:spcPts val="600"/>
              </a:spcBef>
              <a:buNone/>
              <a:defRPr sz="2400">
                <a:solidFill>
                  <a:schemeClr val="bg2">
                    <a:lumMod val="25000"/>
                  </a:schemeClr>
                </a:solidFill>
                <a:latin typeface="Calibri  "/>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dirty="0"/>
              <a:t>Wrocław, dnia 17.12.2020 r.</a:t>
            </a:r>
          </a:p>
        </p:txBody>
      </p:sp>
      <p:sp>
        <p:nvSpPr>
          <p:cNvPr id="18" name="Prostokąt 17">
            <a:extLst>
              <a:ext uri="{FF2B5EF4-FFF2-40B4-BE49-F238E27FC236}">
                <a16:creationId xmlns:a16="http://schemas.microsoft.com/office/drawing/2014/main" id="{F65A948B-BAE5-4898-BCC2-193A9514FF7E}"/>
              </a:ext>
            </a:extLst>
          </p:cNvPr>
          <p:cNvSpPr/>
          <p:nvPr userDrawn="1"/>
        </p:nvSpPr>
        <p:spPr>
          <a:xfrm>
            <a:off x="0" y="3748799"/>
            <a:ext cx="12192000" cy="690498"/>
          </a:xfrm>
          <a:prstGeom prst="rect">
            <a:avLst/>
          </a:prstGeom>
          <a:solidFill>
            <a:schemeClr val="bg1">
              <a:lumMod val="8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ytuł 1">
            <a:extLst>
              <a:ext uri="{FF2B5EF4-FFF2-40B4-BE49-F238E27FC236}">
                <a16:creationId xmlns:a16="http://schemas.microsoft.com/office/drawing/2014/main" id="{9B1BD0C0-0A83-4CF2-9858-5535C63A72AD}"/>
              </a:ext>
            </a:extLst>
          </p:cNvPr>
          <p:cNvSpPr>
            <a:spLocks noGrp="1"/>
          </p:cNvSpPr>
          <p:nvPr>
            <p:ph type="ctrTitle" hasCustomPrompt="1"/>
          </p:nvPr>
        </p:nvSpPr>
        <p:spPr>
          <a:xfrm>
            <a:off x="2164153" y="3791832"/>
            <a:ext cx="9894013" cy="659766"/>
          </a:xfrm>
        </p:spPr>
        <p:txBody>
          <a:bodyPr anchor="ctr">
            <a:normAutofit/>
          </a:bodyPr>
          <a:lstStyle>
            <a:lvl1pPr algn="r">
              <a:defRPr sz="3200">
                <a:solidFill>
                  <a:schemeClr val="accent5">
                    <a:lumMod val="50000"/>
                  </a:schemeClr>
                </a:solidFill>
                <a:latin typeface="Calibri  "/>
                <a:ea typeface="Roboto Medium" panose="02000000000000000000" pitchFamily="2" charset="0"/>
                <a:cs typeface="Arial" panose="020B0604020202020204" pitchFamily="34" charset="0"/>
              </a:defRPr>
            </a:lvl1pPr>
          </a:lstStyle>
          <a:p>
            <a:r>
              <a:rPr lang="pl-PL" dirty="0"/>
              <a:t>Program Czyste Powietrze</a:t>
            </a:r>
          </a:p>
        </p:txBody>
      </p:sp>
      <p:sp>
        <p:nvSpPr>
          <p:cNvPr id="17" name="Tytuł 1">
            <a:extLst>
              <a:ext uri="{FF2B5EF4-FFF2-40B4-BE49-F238E27FC236}">
                <a16:creationId xmlns:a16="http://schemas.microsoft.com/office/drawing/2014/main" id="{EF94F94A-7520-4475-9126-1D5723B038A8}"/>
              </a:ext>
            </a:extLst>
          </p:cNvPr>
          <p:cNvSpPr txBox="1">
            <a:spLocks/>
          </p:cNvSpPr>
          <p:nvPr userDrawn="1"/>
        </p:nvSpPr>
        <p:spPr>
          <a:xfrm>
            <a:off x="0" y="4963136"/>
            <a:ext cx="12192000" cy="47342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1600" kern="1200">
                <a:solidFill>
                  <a:srgbClr val="6A7074"/>
                </a:solidFill>
                <a:latin typeface="Calibri  "/>
                <a:ea typeface="Roboto Medium" panose="02000000000000000000" pitchFamily="2" charset="0"/>
                <a:cs typeface="Arial" panose="020B0604020202020204" pitchFamily="34" charset="0"/>
              </a:defRPr>
            </a:lvl1pPr>
          </a:lstStyle>
          <a:p>
            <a:r>
              <a:rPr lang="pl-PL" sz="2200" dirty="0">
                <a:solidFill>
                  <a:srgbClr val="00B050"/>
                </a:solidFill>
              </a:rPr>
              <a:t>Wojewódzki Fundusz Ochrony Środowiska i Gospodarki Wodnej we Wrocławiu</a:t>
            </a:r>
          </a:p>
        </p:txBody>
      </p:sp>
      <p:pic>
        <p:nvPicPr>
          <p:cNvPr id="26" name="Obraz 25">
            <a:extLst>
              <a:ext uri="{FF2B5EF4-FFF2-40B4-BE49-F238E27FC236}">
                <a16:creationId xmlns:a16="http://schemas.microsoft.com/office/drawing/2014/main" id="{E827C5C7-4F1C-4B88-A251-4038D0DF60BA}"/>
              </a:ext>
            </a:extLst>
          </p:cNvPr>
          <p:cNvPicPr>
            <a:picLocks noChangeAspect="1"/>
          </p:cNvPicPr>
          <p:nvPr userDrawn="1"/>
        </p:nvPicPr>
        <p:blipFill>
          <a:blip r:embed="rId6"/>
          <a:stretch>
            <a:fillRect/>
          </a:stretch>
        </p:blipFill>
        <p:spPr>
          <a:xfrm>
            <a:off x="1473394" y="5900129"/>
            <a:ext cx="9042205" cy="530398"/>
          </a:xfrm>
          <a:prstGeom prst="rect">
            <a:avLst/>
          </a:prstGeom>
        </p:spPr>
      </p:pic>
    </p:spTree>
    <p:extLst>
      <p:ext uri="{BB962C8B-B14F-4D97-AF65-F5344CB8AC3E}">
        <p14:creationId xmlns:p14="http://schemas.microsoft.com/office/powerpoint/2010/main" val="239533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11" name="Prostokąt 10">
            <a:extLst>
              <a:ext uri="{FF2B5EF4-FFF2-40B4-BE49-F238E27FC236}">
                <a16:creationId xmlns:a16="http://schemas.microsoft.com/office/drawing/2014/main" id="{174E4F90-2047-4748-90DF-DAE82B61512D}"/>
              </a:ext>
            </a:extLst>
          </p:cNvPr>
          <p:cNvSpPr/>
          <p:nvPr userDrawn="1"/>
        </p:nvSpPr>
        <p:spPr>
          <a:xfrm>
            <a:off x="-902" y="952676"/>
            <a:ext cx="12191999" cy="4976805"/>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ytuł 1">
            <a:extLst>
              <a:ext uri="{FF2B5EF4-FFF2-40B4-BE49-F238E27FC236}">
                <a16:creationId xmlns:a16="http://schemas.microsoft.com/office/drawing/2014/main" id="{5AB8603D-5B8A-4566-A3B7-E3D458962E95}"/>
              </a:ext>
            </a:extLst>
          </p:cNvPr>
          <p:cNvSpPr>
            <a:spLocks noGrp="1"/>
          </p:cNvSpPr>
          <p:nvPr>
            <p:ph type="title" hasCustomPrompt="1"/>
          </p:nvPr>
        </p:nvSpPr>
        <p:spPr>
          <a:xfrm>
            <a:off x="838200" y="313756"/>
            <a:ext cx="10515600" cy="487630"/>
          </a:xfrm>
        </p:spPr>
        <p:txBody>
          <a:bodyPr>
            <a:normAutofit/>
          </a:bodyPr>
          <a:lstStyle>
            <a:lvl1pPr algn="ctr">
              <a:defRPr sz="3000" b="1">
                <a:solidFill>
                  <a:srgbClr val="6A7074"/>
                </a:solidFill>
                <a:latin typeface="Calibri "/>
              </a:defRPr>
            </a:lvl1pPr>
          </a:lstStyle>
          <a:p>
            <a:r>
              <a:rPr lang="pl-PL" dirty="0"/>
              <a:t>Tytuł slajdu</a:t>
            </a:r>
          </a:p>
        </p:txBody>
      </p:sp>
      <p:sp>
        <p:nvSpPr>
          <p:cNvPr id="3" name="Symbol zastępczy zawartości 2">
            <a:extLst>
              <a:ext uri="{FF2B5EF4-FFF2-40B4-BE49-F238E27FC236}">
                <a16:creationId xmlns:a16="http://schemas.microsoft.com/office/drawing/2014/main" id="{27803EE4-5F77-45D4-9601-79E8B3C8855B}"/>
              </a:ext>
            </a:extLst>
          </p:cNvPr>
          <p:cNvSpPr>
            <a:spLocks noGrp="1"/>
          </p:cNvSpPr>
          <p:nvPr>
            <p:ph idx="1"/>
          </p:nvPr>
        </p:nvSpPr>
        <p:spPr>
          <a:xfrm>
            <a:off x="595900" y="1825625"/>
            <a:ext cx="7845939" cy="3763517"/>
          </a:xfrm>
        </p:spPr>
        <p:txBody>
          <a:bodyPr>
            <a:normAutofit/>
          </a:bodyPr>
          <a:lstStyle>
            <a:lvl1pPr marL="0" indent="0">
              <a:buNone/>
              <a:defRPr sz="1600">
                <a:solidFill>
                  <a:srgbClr val="6A7074"/>
                </a:solidFill>
              </a:defRPr>
            </a:lvl1pPr>
            <a:lvl2pPr marL="457200" indent="0">
              <a:buNone/>
              <a:defRPr sz="1400">
                <a:solidFill>
                  <a:srgbClr val="6A7074"/>
                </a:solidFill>
              </a:defRPr>
            </a:lvl2pPr>
            <a:lvl3pPr marL="914400" indent="0">
              <a:buNone/>
              <a:defRPr sz="1200">
                <a:solidFill>
                  <a:srgbClr val="6A7074"/>
                </a:solidFill>
              </a:defRPr>
            </a:lvl3pPr>
            <a:lvl4pPr marL="1371600" indent="0">
              <a:buNone/>
              <a:defRPr sz="1100">
                <a:solidFill>
                  <a:srgbClr val="6A7074"/>
                </a:solidFill>
              </a:defRPr>
            </a:lvl4pPr>
            <a:lvl5pPr marL="1828800" indent="0">
              <a:buNone/>
              <a:defRPr sz="1100">
                <a:solidFill>
                  <a:srgbClr val="6A7074"/>
                </a:solidFill>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8" name="Prostokąt 7">
            <a:extLst>
              <a:ext uri="{FF2B5EF4-FFF2-40B4-BE49-F238E27FC236}">
                <a16:creationId xmlns:a16="http://schemas.microsoft.com/office/drawing/2014/main" id="{608ECAC8-706D-400F-9F2C-95F98E702469}"/>
              </a:ext>
            </a:extLst>
          </p:cNvPr>
          <p:cNvSpPr/>
          <p:nvPr userDrawn="1"/>
        </p:nvSpPr>
        <p:spPr>
          <a:xfrm>
            <a:off x="0" y="6769894"/>
            <a:ext cx="12192000" cy="88106"/>
          </a:xfrm>
          <a:prstGeom prst="rect">
            <a:avLst/>
          </a:prstGeom>
          <a:solidFill>
            <a:srgbClr val="8DB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8">
            <a:extLst>
              <a:ext uri="{FF2B5EF4-FFF2-40B4-BE49-F238E27FC236}">
                <a16:creationId xmlns:a16="http://schemas.microsoft.com/office/drawing/2014/main" id="{B7E051B1-424F-47BE-B919-BEEDF13A4EF8}"/>
              </a:ext>
            </a:extLst>
          </p:cNvPr>
          <p:cNvSpPr/>
          <p:nvPr userDrawn="1"/>
        </p:nvSpPr>
        <p:spPr>
          <a:xfrm>
            <a:off x="3761840" y="0"/>
            <a:ext cx="4680000" cy="88105"/>
          </a:xfrm>
          <a:prstGeom prst="rect">
            <a:avLst/>
          </a:prstGeom>
          <a:solidFill>
            <a:srgbClr val="8DB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0" name="Grafika 9">
            <a:extLst>
              <a:ext uri="{FF2B5EF4-FFF2-40B4-BE49-F238E27FC236}">
                <a16:creationId xmlns:a16="http://schemas.microsoft.com/office/drawing/2014/main" id="{8CE0A280-2D05-40C8-AF9D-8A2960A478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91352" y="192142"/>
            <a:ext cx="1211723" cy="528584"/>
          </a:xfrm>
          <a:prstGeom prst="rect">
            <a:avLst/>
          </a:prstGeom>
        </p:spPr>
      </p:pic>
      <p:pic>
        <p:nvPicPr>
          <p:cNvPr id="12" name="Obraz 11">
            <a:extLst>
              <a:ext uri="{FF2B5EF4-FFF2-40B4-BE49-F238E27FC236}">
                <a16:creationId xmlns:a16="http://schemas.microsoft.com/office/drawing/2014/main" id="{8016EB91-3961-488E-96DA-EACF678F563A}"/>
              </a:ext>
            </a:extLst>
          </p:cNvPr>
          <p:cNvPicPr>
            <a:picLocks noChangeAspect="1"/>
          </p:cNvPicPr>
          <p:nvPr userDrawn="1"/>
        </p:nvPicPr>
        <p:blipFill rotWithShape="1">
          <a:blip r:embed="rId4">
            <a:alphaModFix amt="35000"/>
            <a:extLst>
              <a:ext uri="{28A0092B-C50C-407E-A947-70E740481C1C}">
                <a14:useLocalDpi xmlns:a14="http://schemas.microsoft.com/office/drawing/2010/main" val="0"/>
              </a:ext>
            </a:extLst>
          </a:blip>
          <a:srcRect b="14998"/>
          <a:stretch/>
        </p:blipFill>
        <p:spPr>
          <a:xfrm>
            <a:off x="8847437" y="1491049"/>
            <a:ext cx="3202822" cy="4438432"/>
          </a:xfrm>
          <a:prstGeom prst="rect">
            <a:avLst/>
          </a:prstGeom>
        </p:spPr>
      </p:pic>
      <p:pic>
        <p:nvPicPr>
          <p:cNvPr id="13" name="Grafika 12">
            <a:extLst>
              <a:ext uri="{FF2B5EF4-FFF2-40B4-BE49-F238E27FC236}">
                <a16:creationId xmlns:a16="http://schemas.microsoft.com/office/drawing/2014/main" id="{C46E9EC2-B42A-436D-8807-A5317A56998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72055" y="6015729"/>
            <a:ext cx="9619297" cy="528515"/>
          </a:xfrm>
          <a:prstGeom prst="rect">
            <a:avLst/>
          </a:prstGeom>
        </p:spPr>
      </p:pic>
    </p:spTree>
    <p:extLst>
      <p:ext uri="{BB962C8B-B14F-4D97-AF65-F5344CB8AC3E}">
        <p14:creationId xmlns:p14="http://schemas.microsoft.com/office/powerpoint/2010/main" val="182370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ytuł i zawartość">
    <p:spTree>
      <p:nvGrpSpPr>
        <p:cNvPr id="1" name=""/>
        <p:cNvGrpSpPr/>
        <p:nvPr/>
      </p:nvGrpSpPr>
      <p:grpSpPr>
        <a:xfrm>
          <a:off x="0" y="0"/>
          <a:ext cx="0" cy="0"/>
          <a:chOff x="0" y="0"/>
          <a:chExt cx="0" cy="0"/>
        </a:xfrm>
      </p:grpSpPr>
      <p:sp>
        <p:nvSpPr>
          <p:cNvPr id="11" name="Prostokąt 10">
            <a:extLst>
              <a:ext uri="{FF2B5EF4-FFF2-40B4-BE49-F238E27FC236}">
                <a16:creationId xmlns:a16="http://schemas.microsoft.com/office/drawing/2014/main" id="{174E4F90-2047-4748-90DF-DAE82B61512D}"/>
              </a:ext>
            </a:extLst>
          </p:cNvPr>
          <p:cNvSpPr/>
          <p:nvPr userDrawn="1"/>
        </p:nvSpPr>
        <p:spPr>
          <a:xfrm>
            <a:off x="-902" y="952676"/>
            <a:ext cx="12191999" cy="4976805"/>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ytuł 1">
            <a:extLst>
              <a:ext uri="{FF2B5EF4-FFF2-40B4-BE49-F238E27FC236}">
                <a16:creationId xmlns:a16="http://schemas.microsoft.com/office/drawing/2014/main" id="{5AB8603D-5B8A-4566-A3B7-E3D458962E95}"/>
              </a:ext>
            </a:extLst>
          </p:cNvPr>
          <p:cNvSpPr>
            <a:spLocks noGrp="1"/>
          </p:cNvSpPr>
          <p:nvPr>
            <p:ph type="title" hasCustomPrompt="1"/>
          </p:nvPr>
        </p:nvSpPr>
        <p:spPr>
          <a:xfrm>
            <a:off x="838200" y="313756"/>
            <a:ext cx="10515600" cy="487630"/>
          </a:xfrm>
        </p:spPr>
        <p:txBody>
          <a:bodyPr>
            <a:normAutofit/>
          </a:bodyPr>
          <a:lstStyle>
            <a:lvl1pPr algn="ctr">
              <a:defRPr sz="3000" b="1">
                <a:solidFill>
                  <a:srgbClr val="6A7074"/>
                </a:solidFill>
                <a:latin typeface="Calibri "/>
              </a:defRPr>
            </a:lvl1pPr>
          </a:lstStyle>
          <a:p>
            <a:r>
              <a:rPr lang="pl-PL" dirty="0"/>
              <a:t>Tytuł slajdu</a:t>
            </a:r>
          </a:p>
        </p:txBody>
      </p:sp>
      <p:sp>
        <p:nvSpPr>
          <p:cNvPr id="3" name="Symbol zastępczy zawartości 2">
            <a:extLst>
              <a:ext uri="{FF2B5EF4-FFF2-40B4-BE49-F238E27FC236}">
                <a16:creationId xmlns:a16="http://schemas.microsoft.com/office/drawing/2014/main" id="{27803EE4-5F77-45D4-9601-79E8B3C8855B}"/>
              </a:ext>
            </a:extLst>
          </p:cNvPr>
          <p:cNvSpPr>
            <a:spLocks noGrp="1"/>
          </p:cNvSpPr>
          <p:nvPr>
            <p:ph idx="1"/>
          </p:nvPr>
        </p:nvSpPr>
        <p:spPr>
          <a:xfrm>
            <a:off x="595901" y="1825625"/>
            <a:ext cx="11075399" cy="3763517"/>
          </a:xfrm>
        </p:spPr>
        <p:txBody>
          <a:bodyPr>
            <a:normAutofit/>
          </a:bodyPr>
          <a:lstStyle>
            <a:lvl1pPr marL="0" indent="0">
              <a:buNone/>
              <a:defRPr sz="1600">
                <a:solidFill>
                  <a:srgbClr val="6A7074"/>
                </a:solidFill>
              </a:defRPr>
            </a:lvl1pPr>
            <a:lvl2pPr marL="457200" indent="0">
              <a:buNone/>
              <a:defRPr sz="1400">
                <a:solidFill>
                  <a:srgbClr val="6A7074"/>
                </a:solidFill>
              </a:defRPr>
            </a:lvl2pPr>
            <a:lvl3pPr marL="914400" indent="0">
              <a:buNone/>
              <a:defRPr sz="1200">
                <a:solidFill>
                  <a:srgbClr val="6A7074"/>
                </a:solidFill>
              </a:defRPr>
            </a:lvl3pPr>
            <a:lvl4pPr marL="1371600" indent="0">
              <a:buNone/>
              <a:defRPr sz="1100">
                <a:solidFill>
                  <a:srgbClr val="6A7074"/>
                </a:solidFill>
              </a:defRPr>
            </a:lvl4pPr>
            <a:lvl5pPr marL="1828800" indent="0">
              <a:buNone/>
              <a:defRPr sz="1100">
                <a:solidFill>
                  <a:srgbClr val="6A7074"/>
                </a:solidFill>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8" name="Prostokąt 7">
            <a:extLst>
              <a:ext uri="{FF2B5EF4-FFF2-40B4-BE49-F238E27FC236}">
                <a16:creationId xmlns:a16="http://schemas.microsoft.com/office/drawing/2014/main" id="{608ECAC8-706D-400F-9F2C-95F98E702469}"/>
              </a:ext>
            </a:extLst>
          </p:cNvPr>
          <p:cNvSpPr/>
          <p:nvPr userDrawn="1"/>
        </p:nvSpPr>
        <p:spPr>
          <a:xfrm>
            <a:off x="0" y="6769894"/>
            <a:ext cx="12192000" cy="88106"/>
          </a:xfrm>
          <a:prstGeom prst="rect">
            <a:avLst/>
          </a:prstGeom>
          <a:solidFill>
            <a:srgbClr val="8DB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8">
            <a:extLst>
              <a:ext uri="{FF2B5EF4-FFF2-40B4-BE49-F238E27FC236}">
                <a16:creationId xmlns:a16="http://schemas.microsoft.com/office/drawing/2014/main" id="{B7E051B1-424F-47BE-B919-BEEDF13A4EF8}"/>
              </a:ext>
            </a:extLst>
          </p:cNvPr>
          <p:cNvSpPr/>
          <p:nvPr userDrawn="1"/>
        </p:nvSpPr>
        <p:spPr>
          <a:xfrm>
            <a:off x="3761840" y="0"/>
            <a:ext cx="4680000" cy="88105"/>
          </a:xfrm>
          <a:prstGeom prst="rect">
            <a:avLst/>
          </a:prstGeom>
          <a:solidFill>
            <a:srgbClr val="8DB7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0" name="Grafika 9">
            <a:extLst>
              <a:ext uri="{FF2B5EF4-FFF2-40B4-BE49-F238E27FC236}">
                <a16:creationId xmlns:a16="http://schemas.microsoft.com/office/drawing/2014/main" id="{8CE0A280-2D05-40C8-AF9D-8A2960A478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91352" y="192142"/>
            <a:ext cx="1211723" cy="528584"/>
          </a:xfrm>
          <a:prstGeom prst="rect">
            <a:avLst/>
          </a:prstGeom>
        </p:spPr>
      </p:pic>
      <p:pic>
        <p:nvPicPr>
          <p:cNvPr id="14" name="Grafika 13">
            <a:extLst>
              <a:ext uri="{FF2B5EF4-FFF2-40B4-BE49-F238E27FC236}">
                <a16:creationId xmlns:a16="http://schemas.microsoft.com/office/drawing/2014/main" id="{69AC7EA3-B46D-4647-9DB9-57AAF0FE3DF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4759" y="6012312"/>
            <a:ext cx="9666594" cy="528515"/>
          </a:xfrm>
          <a:prstGeom prst="rect">
            <a:avLst/>
          </a:prstGeom>
        </p:spPr>
      </p:pic>
    </p:spTree>
    <p:extLst>
      <p:ext uri="{BB962C8B-B14F-4D97-AF65-F5344CB8AC3E}">
        <p14:creationId xmlns:p14="http://schemas.microsoft.com/office/powerpoint/2010/main" val="696216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ajd końcowy">
    <p:spTree>
      <p:nvGrpSpPr>
        <p:cNvPr id="1" name=""/>
        <p:cNvGrpSpPr/>
        <p:nvPr/>
      </p:nvGrpSpPr>
      <p:grpSpPr>
        <a:xfrm>
          <a:off x="0" y="0"/>
          <a:ext cx="0" cy="0"/>
          <a:chOff x="0" y="0"/>
          <a:chExt cx="0" cy="0"/>
        </a:xfrm>
      </p:grpSpPr>
      <p:pic>
        <p:nvPicPr>
          <p:cNvPr id="14" name="Obraz 13">
            <a:extLst>
              <a:ext uri="{FF2B5EF4-FFF2-40B4-BE49-F238E27FC236}">
                <a16:creationId xmlns:a16="http://schemas.microsoft.com/office/drawing/2014/main" id="{F8B6C508-3CF7-482D-98F8-0CF158FFAC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02" y="-6083"/>
            <a:ext cx="12192000" cy="4921250"/>
          </a:xfrm>
          <a:prstGeom prst="rect">
            <a:avLst/>
          </a:prstGeom>
        </p:spPr>
      </p:pic>
      <p:pic>
        <p:nvPicPr>
          <p:cNvPr id="16" name="Obraz 15">
            <a:extLst>
              <a:ext uri="{FF2B5EF4-FFF2-40B4-BE49-F238E27FC236}">
                <a16:creationId xmlns:a16="http://schemas.microsoft.com/office/drawing/2014/main" id="{05ED97B6-7E83-4530-AE92-70E68F48882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927249" y="690291"/>
            <a:ext cx="3880247" cy="4221506"/>
          </a:xfrm>
          <a:prstGeom prst="rect">
            <a:avLst/>
          </a:prstGeom>
        </p:spPr>
      </p:pic>
      <p:sp>
        <p:nvSpPr>
          <p:cNvPr id="10" name="Prostokąt 9">
            <a:extLst>
              <a:ext uri="{FF2B5EF4-FFF2-40B4-BE49-F238E27FC236}">
                <a16:creationId xmlns:a16="http://schemas.microsoft.com/office/drawing/2014/main" id="{A3706946-938F-4F65-B08C-6596382F4882}"/>
              </a:ext>
            </a:extLst>
          </p:cNvPr>
          <p:cNvSpPr/>
          <p:nvPr userDrawn="1"/>
        </p:nvSpPr>
        <p:spPr>
          <a:xfrm>
            <a:off x="-902" y="-3042"/>
            <a:ext cx="12192902" cy="4921250"/>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cxnSp>
        <p:nvCxnSpPr>
          <p:cNvPr id="8" name="Łącznik prosty 7">
            <a:extLst>
              <a:ext uri="{FF2B5EF4-FFF2-40B4-BE49-F238E27FC236}">
                <a16:creationId xmlns:a16="http://schemas.microsoft.com/office/drawing/2014/main" id="{688D621D-21C0-4201-AFF6-2D414EB31567}"/>
              </a:ext>
            </a:extLst>
          </p:cNvPr>
          <p:cNvCxnSpPr>
            <a:cxnSpLocks/>
          </p:cNvCxnSpPr>
          <p:nvPr userDrawn="1"/>
        </p:nvCxnSpPr>
        <p:spPr>
          <a:xfrm>
            <a:off x="347324" y="0"/>
            <a:ext cx="0" cy="965200"/>
          </a:xfrm>
          <a:prstGeom prst="line">
            <a:avLst/>
          </a:prstGeom>
          <a:ln w="158750" cap="rnd">
            <a:solidFill>
              <a:srgbClr val="8DB723"/>
            </a:solidFill>
          </a:ln>
        </p:spPr>
        <p:style>
          <a:lnRef idx="1">
            <a:schemeClr val="accent1"/>
          </a:lnRef>
          <a:fillRef idx="0">
            <a:schemeClr val="accent1"/>
          </a:fillRef>
          <a:effectRef idx="0">
            <a:schemeClr val="accent1"/>
          </a:effectRef>
          <a:fontRef idx="minor">
            <a:schemeClr val="tx1"/>
          </a:fontRef>
        </p:style>
      </p:cxnSp>
      <p:sp>
        <p:nvSpPr>
          <p:cNvPr id="12" name="pole tekstowe 11">
            <a:extLst>
              <a:ext uri="{FF2B5EF4-FFF2-40B4-BE49-F238E27FC236}">
                <a16:creationId xmlns:a16="http://schemas.microsoft.com/office/drawing/2014/main" id="{E9668D9A-703C-4D9D-85D7-D0E2BF9BA90C}"/>
              </a:ext>
            </a:extLst>
          </p:cNvPr>
          <p:cNvSpPr txBox="1"/>
          <p:nvPr userDrawn="1"/>
        </p:nvSpPr>
        <p:spPr>
          <a:xfrm>
            <a:off x="593725" y="188912"/>
            <a:ext cx="3352800" cy="830997"/>
          </a:xfrm>
          <a:prstGeom prst="rect">
            <a:avLst/>
          </a:prstGeom>
          <a:noFill/>
        </p:spPr>
        <p:txBody>
          <a:bodyPr wrap="square" rtlCol="0">
            <a:spAutoFit/>
          </a:bodyPr>
          <a:lstStyle/>
          <a:p>
            <a:r>
              <a:rPr lang="pl-PL" sz="2400" spc="-150" dirty="0">
                <a:solidFill>
                  <a:srgbClr val="8DB723"/>
                </a:solidFill>
                <a:latin typeface="Arial Black" panose="020B0A04020102020204" pitchFamily="34" charset="0"/>
              </a:rPr>
              <a:t>Zainwestujmy razem</a:t>
            </a:r>
          </a:p>
          <a:p>
            <a:r>
              <a:rPr lang="pl-PL" sz="2400" spc="-150" dirty="0">
                <a:solidFill>
                  <a:srgbClr val="8DB723"/>
                </a:solidFill>
                <a:latin typeface="Arial Black" panose="020B0A04020102020204" pitchFamily="34" charset="0"/>
              </a:rPr>
              <a:t>w środowisko</a:t>
            </a:r>
          </a:p>
        </p:txBody>
      </p:sp>
      <p:pic>
        <p:nvPicPr>
          <p:cNvPr id="9" name="Grafika 8">
            <a:extLst>
              <a:ext uri="{FF2B5EF4-FFF2-40B4-BE49-F238E27FC236}">
                <a16:creationId xmlns:a16="http://schemas.microsoft.com/office/drawing/2014/main" id="{C699A4CF-8FCA-4943-AF1B-3AA87E653C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45402" y="246116"/>
            <a:ext cx="1463217" cy="638292"/>
          </a:xfrm>
          <a:prstGeom prst="rect">
            <a:avLst/>
          </a:prstGeom>
        </p:spPr>
      </p:pic>
      <p:sp>
        <p:nvSpPr>
          <p:cNvPr id="15" name="Tytuł 1">
            <a:extLst>
              <a:ext uri="{FF2B5EF4-FFF2-40B4-BE49-F238E27FC236}">
                <a16:creationId xmlns:a16="http://schemas.microsoft.com/office/drawing/2014/main" id="{9E3C3EE3-29F1-4238-BF47-46BC7AE3CBE8}"/>
              </a:ext>
            </a:extLst>
          </p:cNvPr>
          <p:cNvSpPr txBox="1">
            <a:spLocks/>
          </p:cNvSpPr>
          <p:nvPr userDrawn="1"/>
        </p:nvSpPr>
        <p:spPr>
          <a:xfrm>
            <a:off x="1698742" y="5713312"/>
            <a:ext cx="9810000" cy="404269"/>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1600" kern="1200">
                <a:solidFill>
                  <a:srgbClr val="6A7074"/>
                </a:solidFill>
                <a:latin typeface="Calibri  "/>
                <a:ea typeface="Roboto Medium" panose="02000000000000000000" pitchFamily="2" charset="0"/>
                <a:cs typeface="Arial" panose="020B0604020202020204" pitchFamily="34" charset="0"/>
              </a:defRPr>
            </a:lvl1pPr>
          </a:lstStyle>
          <a:p>
            <a:pPr marL="342900" indent="-342900" algn="r">
              <a:spcBef>
                <a:spcPct val="20000"/>
              </a:spcBef>
              <a:defRPr/>
            </a:pPr>
            <a:r>
              <a:rPr lang="pl-PL" sz="2400" dirty="0">
                <a:solidFill>
                  <a:schemeClr val="accent1"/>
                </a:solidFill>
              </a:rPr>
              <a:t>www.doradztwo-energetyczne.gov.pl</a:t>
            </a:r>
          </a:p>
        </p:txBody>
      </p:sp>
      <p:sp>
        <p:nvSpPr>
          <p:cNvPr id="11" name="Prostokąt 10">
            <a:extLst>
              <a:ext uri="{FF2B5EF4-FFF2-40B4-BE49-F238E27FC236}">
                <a16:creationId xmlns:a16="http://schemas.microsoft.com/office/drawing/2014/main" id="{1CA00F01-E9E6-410F-8877-76191597845E}"/>
              </a:ext>
            </a:extLst>
          </p:cNvPr>
          <p:cNvSpPr/>
          <p:nvPr userDrawn="1"/>
        </p:nvSpPr>
        <p:spPr>
          <a:xfrm>
            <a:off x="0" y="4084169"/>
            <a:ext cx="12192000" cy="830997"/>
          </a:xfrm>
          <a:prstGeom prst="rect">
            <a:avLst/>
          </a:prstGeom>
          <a:solidFill>
            <a:srgbClr val="F2F2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7B5DC1A6-4176-4FF2-B54C-9779C42D950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541212" y="5703994"/>
            <a:ext cx="381834" cy="381834"/>
          </a:xfrm>
          <a:prstGeom prst="rect">
            <a:avLst/>
          </a:prstGeom>
        </p:spPr>
      </p:pic>
      <p:pic>
        <p:nvPicPr>
          <p:cNvPr id="6" name="Grafika 5">
            <a:extLst>
              <a:ext uri="{FF2B5EF4-FFF2-40B4-BE49-F238E27FC236}">
                <a16:creationId xmlns:a16="http://schemas.microsoft.com/office/drawing/2014/main" id="{F33D20B9-7796-4298-95F0-AAFD88C6CF0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554746" y="5323087"/>
            <a:ext cx="351176" cy="253627"/>
          </a:xfrm>
          <a:prstGeom prst="rect">
            <a:avLst/>
          </a:prstGeom>
        </p:spPr>
      </p:pic>
      <p:sp>
        <p:nvSpPr>
          <p:cNvPr id="20" name="Tytuł 1">
            <a:extLst>
              <a:ext uri="{FF2B5EF4-FFF2-40B4-BE49-F238E27FC236}">
                <a16:creationId xmlns:a16="http://schemas.microsoft.com/office/drawing/2014/main" id="{42C141AF-D658-4411-B4EB-90F42242E4B8}"/>
              </a:ext>
            </a:extLst>
          </p:cNvPr>
          <p:cNvSpPr txBox="1">
            <a:spLocks/>
          </p:cNvSpPr>
          <p:nvPr userDrawn="1"/>
        </p:nvSpPr>
        <p:spPr>
          <a:xfrm>
            <a:off x="2164153" y="4200121"/>
            <a:ext cx="9894013" cy="659766"/>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200" kern="1200">
                <a:solidFill>
                  <a:schemeClr val="bg2">
                    <a:lumMod val="25000"/>
                  </a:schemeClr>
                </a:solidFill>
                <a:latin typeface="Calibri  "/>
                <a:ea typeface="Roboto Medium" panose="02000000000000000000" pitchFamily="2" charset="0"/>
                <a:cs typeface="Arial" panose="020B0604020202020204" pitchFamily="34" charset="0"/>
              </a:defRPr>
            </a:lvl1pPr>
          </a:lstStyle>
          <a:p>
            <a:r>
              <a:rPr lang="pl-PL" b="1" dirty="0">
                <a:solidFill>
                  <a:schemeClr val="accent2">
                    <a:lumMod val="50000"/>
                  </a:schemeClr>
                </a:solidFill>
              </a:rPr>
              <a:t>Dziękuję za uwagę</a:t>
            </a:r>
          </a:p>
        </p:txBody>
      </p:sp>
      <p:sp>
        <p:nvSpPr>
          <p:cNvPr id="17" name="Symbol zastępczy tekstu 2">
            <a:extLst>
              <a:ext uri="{FF2B5EF4-FFF2-40B4-BE49-F238E27FC236}">
                <a16:creationId xmlns:a16="http://schemas.microsoft.com/office/drawing/2014/main" id="{8DA9AC2D-54C8-4662-B683-D7A0557CB5BE}"/>
              </a:ext>
            </a:extLst>
          </p:cNvPr>
          <p:cNvSpPr>
            <a:spLocks noGrp="1"/>
          </p:cNvSpPr>
          <p:nvPr>
            <p:ph type="body" sz="quarter" idx="10" hasCustomPrompt="1"/>
          </p:nvPr>
        </p:nvSpPr>
        <p:spPr>
          <a:xfrm>
            <a:off x="4087041" y="5248272"/>
            <a:ext cx="7414011" cy="404269"/>
          </a:xfrm>
        </p:spPr>
        <p:txBody>
          <a:bodyPr>
            <a:normAutofit/>
          </a:bodyPr>
          <a:lstStyle>
            <a:lvl1pPr marL="0" indent="0" algn="r">
              <a:buNone/>
              <a:defRPr sz="2400">
                <a:solidFill>
                  <a:schemeClr val="accent1"/>
                </a:solidFill>
              </a:defRPr>
            </a:lvl1pPr>
          </a:lstStyle>
          <a:p>
            <a:pPr lvl="0"/>
            <a:r>
              <a:rPr lang="pl-PL" dirty="0"/>
              <a:t>doradcy.energetyczni@wfos.com.pl</a:t>
            </a:r>
          </a:p>
        </p:txBody>
      </p:sp>
      <p:pic>
        <p:nvPicPr>
          <p:cNvPr id="19" name="Grafika 18">
            <a:extLst>
              <a:ext uri="{FF2B5EF4-FFF2-40B4-BE49-F238E27FC236}">
                <a16:creationId xmlns:a16="http://schemas.microsoft.com/office/drawing/2014/main" id="{D7EFD6E7-9E89-4399-AFDC-532615EBF2F5}"/>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82414" y="6085828"/>
            <a:ext cx="9162988" cy="526056"/>
          </a:xfrm>
          <a:prstGeom prst="rect">
            <a:avLst/>
          </a:prstGeom>
        </p:spPr>
      </p:pic>
    </p:spTree>
    <p:extLst>
      <p:ext uri="{BB962C8B-B14F-4D97-AF65-F5344CB8AC3E}">
        <p14:creationId xmlns:p14="http://schemas.microsoft.com/office/powerpoint/2010/main" val="2497830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ajd tytułowy">
    <p:spTree>
      <p:nvGrpSpPr>
        <p:cNvPr id="1" name=""/>
        <p:cNvGrpSpPr/>
        <p:nvPr/>
      </p:nvGrpSpPr>
      <p:grpSpPr>
        <a:xfrm>
          <a:off x="0" y="0"/>
          <a:ext cx="0" cy="0"/>
          <a:chOff x="0" y="0"/>
          <a:chExt cx="0" cy="0"/>
        </a:xfrm>
      </p:grpSpPr>
      <p:pic>
        <p:nvPicPr>
          <p:cNvPr id="4" name="Obraz 13"/>
          <p:cNvPicPr>
            <a:picLocks noChangeAspect="1"/>
          </p:cNvPicPr>
          <p:nvPr userDrawn="1"/>
        </p:nvPicPr>
        <p:blipFill>
          <a:blip r:embed="rId2"/>
          <a:srcRect/>
          <a:stretch>
            <a:fillRect/>
          </a:stretch>
        </p:blipFill>
        <p:spPr bwMode="auto">
          <a:xfrm>
            <a:off x="-1588" y="-6350"/>
            <a:ext cx="12192001" cy="4921250"/>
          </a:xfrm>
          <a:prstGeom prst="rect">
            <a:avLst/>
          </a:prstGeom>
          <a:noFill/>
          <a:ln w="9525">
            <a:noFill/>
            <a:miter lim="800000"/>
            <a:headEnd/>
            <a:tailEnd/>
          </a:ln>
        </p:spPr>
      </p:pic>
      <p:pic>
        <p:nvPicPr>
          <p:cNvPr id="5" name="Obraz 15"/>
          <p:cNvPicPr>
            <a:picLocks noChangeAspect="1"/>
          </p:cNvPicPr>
          <p:nvPr userDrawn="1"/>
        </p:nvPicPr>
        <p:blipFill>
          <a:blip r:embed="rId3"/>
          <a:srcRect/>
          <a:stretch>
            <a:fillRect/>
          </a:stretch>
        </p:blipFill>
        <p:spPr bwMode="auto">
          <a:xfrm>
            <a:off x="6927850" y="692150"/>
            <a:ext cx="3879850" cy="4222750"/>
          </a:xfrm>
          <a:prstGeom prst="rect">
            <a:avLst/>
          </a:prstGeom>
          <a:noFill/>
          <a:ln w="9525">
            <a:noFill/>
            <a:miter lim="800000"/>
            <a:headEnd/>
            <a:tailEnd/>
          </a:ln>
        </p:spPr>
      </p:pic>
      <p:sp>
        <p:nvSpPr>
          <p:cNvPr id="6" name="Prostokąt 9"/>
          <p:cNvSpPr/>
          <p:nvPr userDrawn="1"/>
        </p:nvSpPr>
        <p:spPr>
          <a:xfrm>
            <a:off x="-1588" y="-3175"/>
            <a:ext cx="12193588" cy="4914900"/>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dirty="0"/>
          </a:p>
        </p:txBody>
      </p:sp>
      <p:cxnSp>
        <p:nvCxnSpPr>
          <p:cNvPr id="7" name="Łącznik prosty 7"/>
          <p:cNvCxnSpPr>
            <a:cxnSpLocks/>
          </p:cNvCxnSpPr>
          <p:nvPr userDrawn="1"/>
        </p:nvCxnSpPr>
        <p:spPr>
          <a:xfrm>
            <a:off x="347663" y="0"/>
            <a:ext cx="0" cy="965200"/>
          </a:xfrm>
          <a:prstGeom prst="line">
            <a:avLst/>
          </a:prstGeom>
          <a:ln w="158750" cap="rnd">
            <a:solidFill>
              <a:srgbClr val="8DB723"/>
            </a:solidFill>
          </a:ln>
        </p:spPr>
        <p:style>
          <a:lnRef idx="1">
            <a:schemeClr val="accent1"/>
          </a:lnRef>
          <a:fillRef idx="0">
            <a:schemeClr val="accent1"/>
          </a:fillRef>
          <a:effectRef idx="0">
            <a:schemeClr val="accent1"/>
          </a:effectRef>
          <a:fontRef idx="minor">
            <a:schemeClr val="tx1"/>
          </a:fontRef>
        </p:style>
      </p:cxnSp>
      <p:sp>
        <p:nvSpPr>
          <p:cNvPr id="8" name="pole tekstowe 11"/>
          <p:cNvSpPr txBox="1"/>
          <p:nvPr userDrawn="1"/>
        </p:nvSpPr>
        <p:spPr>
          <a:xfrm>
            <a:off x="593725" y="188913"/>
            <a:ext cx="3352800" cy="830262"/>
          </a:xfrm>
          <a:prstGeom prst="rect">
            <a:avLst/>
          </a:prstGeom>
          <a:noFill/>
        </p:spPr>
        <p:txBody>
          <a:bodyPr>
            <a:spAutoFit/>
          </a:bodyPr>
          <a:lstStyle/>
          <a:p>
            <a:pPr fontAlgn="auto">
              <a:spcBef>
                <a:spcPts val="0"/>
              </a:spcBef>
              <a:spcAft>
                <a:spcPts val="0"/>
              </a:spcAft>
              <a:defRPr/>
            </a:pPr>
            <a:r>
              <a:rPr lang="pl-PL" sz="2400" spc="-150" dirty="0">
                <a:solidFill>
                  <a:srgbClr val="8DB723"/>
                </a:solidFill>
                <a:latin typeface="Arial Black" panose="020B0A04020102020204" pitchFamily="34" charset="0"/>
                <a:cs typeface="+mn-cs"/>
              </a:rPr>
              <a:t>Zainwestujmy razem</a:t>
            </a:r>
          </a:p>
          <a:p>
            <a:pPr fontAlgn="auto">
              <a:spcBef>
                <a:spcPts val="0"/>
              </a:spcBef>
              <a:spcAft>
                <a:spcPts val="0"/>
              </a:spcAft>
              <a:defRPr/>
            </a:pPr>
            <a:r>
              <a:rPr lang="pl-PL" sz="2400" spc="-150" dirty="0">
                <a:solidFill>
                  <a:srgbClr val="8DB723"/>
                </a:solidFill>
                <a:latin typeface="Arial Black" panose="020B0A04020102020204" pitchFamily="34" charset="0"/>
                <a:cs typeface="+mn-cs"/>
              </a:rPr>
              <a:t>w środowisko</a:t>
            </a:r>
          </a:p>
        </p:txBody>
      </p:sp>
      <p:pic>
        <p:nvPicPr>
          <p:cNvPr id="9" name="Grafika 8"/>
          <p:cNvPicPr>
            <a:picLocks noChangeAspect="1"/>
          </p:cNvPicPr>
          <p:nvPr userDrawn="1"/>
        </p:nvPicPr>
        <p:blipFill>
          <a:blip r:embed="rId4"/>
          <a:srcRect/>
          <a:stretch>
            <a:fillRect/>
          </a:stretch>
        </p:blipFill>
        <p:spPr bwMode="auto">
          <a:xfrm>
            <a:off x="10345738" y="246063"/>
            <a:ext cx="1463675" cy="638175"/>
          </a:xfrm>
          <a:prstGeom prst="rect">
            <a:avLst/>
          </a:prstGeom>
          <a:noFill/>
          <a:ln w="9525">
            <a:noFill/>
            <a:miter lim="800000"/>
            <a:headEnd/>
            <a:tailEnd/>
          </a:ln>
        </p:spPr>
      </p:pic>
      <p:sp>
        <p:nvSpPr>
          <p:cNvPr id="10" name="Prostokąt 10"/>
          <p:cNvSpPr/>
          <p:nvPr userDrawn="1"/>
        </p:nvSpPr>
        <p:spPr>
          <a:xfrm>
            <a:off x="0" y="4438650"/>
            <a:ext cx="12192000" cy="476250"/>
          </a:xfrm>
          <a:prstGeom prst="rect">
            <a:avLst/>
          </a:prstGeom>
          <a:solidFill>
            <a:srgbClr val="F2F2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1" name="Prostokąt 17"/>
          <p:cNvSpPr/>
          <p:nvPr userDrawn="1"/>
        </p:nvSpPr>
        <p:spPr>
          <a:xfrm>
            <a:off x="0" y="3748088"/>
            <a:ext cx="12192000" cy="690562"/>
          </a:xfrm>
          <a:prstGeom prst="rect">
            <a:avLst/>
          </a:prstGeom>
          <a:solidFill>
            <a:schemeClr val="bg1">
              <a:lumMod val="8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12" name="Tytuł 1"/>
          <p:cNvSpPr txBox="1">
            <a:spLocks/>
          </p:cNvSpPr>
          <p:nvPr userDrawn="1"/>
        </p:nvSpPr>
        <p:spPr>
          <a:xfrm>
            <a:off x="0" y="4962525"/>
            <a:ext cx="12192000" cy="474663"/>
          </a:xfrm>
          <a:prstGeom prst="rect">
            <a:avLst/>
          </a:prstGeom>
        </p:spPr>
        <p:txBody>
          <a:bodyPr anchor="ctr">
            <a:normAutofit/>
          </a:bodyPr>
          <a:lstStyle>
            <a:lvl1pPr algn="ctr" defTabSz="914400" rtl="0" eaLnBrk="1" latinLnBrk="0" hangingPunct="1">
              <a:lnSpc>
                <a:spcPct val="90000"/>
              </a:lnSpc>
              <a:spcBef>
                <a:spcPct val="0"/>
              </a:spcBef>
              <a:buNone/>
              <a:defRPr sz="1600" kern="1200">
                <a:solidFill>
                  <a:srgbClr val="6A7074"/>
                </a:solidFill>
                <a:latin typeface="Calibri  "/>
                <a:ea typeface="Roboto Medium" panose="02000000000000000000" pitchFamily="2" charset="0"/>
                <a:cs typeface="Arial" panose="020B0604020202020204" pitchFamily="34" charset="0"/>
              </a:defRPr>
            </a:lvl1pPr>
          </a:lstStyle>
          <a:p>
            <a:pPr fontAlgn="auto">
              <a:spcAft>
                <a:spcPts val="0"/>
              </a:spcAft>
              <a:defRPr/>
            </a:pPr>
            <a:r>
              <a:rPr lang="pl-PL" sz="2200" dirty="0">
                <a:solidFill>
                  <a:srgbClr val="00B050"/>
                </a:solidFill>
              </a:rPr>
              <a:t>Wojewódzki Fundusz Ochrony Środowiska i Gospodarki Wodnej we Wrocławiu</a:t>
            </a:r>
          </a:p>
        </p:txBody>
      </p:sp>
      <p:pic>
        <p:nvPicPr>
          <p:cNvPr id="13" name="Obraz 25"/>
          <p:cNvPicPr>
            <a:picLocks noChangeAspect="1"/>
          </p:cNvPicPr>
          <p:nvPr userDrawn="1"/>
        </p:nvPicPr>
        <p:blipFill>
          <a:blip r:embed="rId5"/>
          <a:srcRect/>
          <a:stretch>
            <a:fillRect/>
          </a:stretch>
        </p:blipFill>
        <p:spPr bwMode="auto">
          <a:xfrm>
            <a:off x="1473200" y="5900738"/>
            <a:ext cx="9042400" cy="530225"/>
          </a:xfrm>
          <a:prstGeom prst="rect">
            <a:avLst/>
          </a:prstGeom>
          <a:noFill/>
          <a:ln w="9525">
            <a:noFill/>
            <a:miter lim="800000"/>
            <a:headEnd/>
            <a:tailEnd/>
          </a:ln>
        </p:spPr>
      </p:pic>
      <p:sp>
        <p:nvSpPr>
          <p:cNvPr id="3" name="Podtytuł 2"/>
          <p:cNvSpPr>
            <a:spLocks noGrp="1"/>
          </p:cNvSpPr>
          <p:nvPr>
            <p:ph type="subTitle" idx="1"/>
          </p:nvPr>
        </p:nvSpPr>
        <p:spPr>
          <a:xfrm>
            <a:off x="6301955" y="4488255"/>
            <a:ext cx="5756662" cy="404741"/>
          </a:xfrm>
        </p:spPr>
        <p:txBody>
          <a:bodyPr>
            <a:noAutofit/>
          </a:bodyPr>
          <a:lstStyle>
            <a:lvl1pPr marL="0" indent="0" algn="r">
              <a:spcBef>
                <a:spcPts val="600"/>
              </a:spcBef>
              <a:buNone/>
              <a:defRPr sz="2400">
                <a:solidFill>
                  <a:schemeClr val="bg2">
                    <a:lumMod val="25000"/>
                  </a:schemeClr>
                </a:solidFill>
                <a:latin typeface="Calibri  "/>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dirty="0"/>
              <a:t>Kliknij, aby edytować styl wzorca podtytułu</a:t>
            </a:r>
          </a:p>
        </p:txBody>
      </p:sp>
      <p:sp>
        <p:nvSpPr>
          <p:cNvPr id="2" name="Tytuł 1"/>
          <p:cNvSpPr>
            <a:spLocks noGrp="1"/>
          </p:cNvSpPr>
          <p:nvPr>
            <p:ph type="ctrTitle"/>
          </p:nvPr>
        </p:nvSpPr>
        <p:spPr>
          <a:xfrm>
            <a:off x="2164153" y="3791832"/>
            <a:ext cx="9894013" cy="659766"/>
          </a:xfrm>
        </p:spPr>
        <p:txBody>
          <a:bodyPr>
            <a:normAutofit/>
          </a:bodyPr>
          <a:lstStyle>
            <a:lvl1pPr algn="r">
              <a:defRPr sz="3200">
                <a:solidFill>
                  <a:schemeClr val="accent5">
                    <a:lumMod val="50000"/>
                  </a:schemeClr>
                </a:solidFill>
                <a:latin typeface="Calibri  "/>
                <a:ea typeface="Roboto Medium" panose="02000000000000000000" pitchFamily="2" charset="0"/>
                <a:cs typeface="Arial" panose="020B0604020202020204" pitchFamily="34" charset="0"/>
              </a:defRPr>
            </a:lvl1pPr>
          </a:lstStyle>
          <a:p>
            <a:r>
              <a:rPr lang="pl-PL" dirty="0"/>
              <a:t>Kliknij, aby edytować styl</a:t>
            </a:r>
          </a:p>
        </p:txBody>
      </p:sp>
    </p:spTree>
    <p:extLst>
      <p:ext uri="{BB962C8B-B14F-4D97-AF65-F5344CB8AC3E}">
        <p14:creationId xmlns:p14="http://schemas.microsoft.com/office/powerpoint/2010/main" val="3435296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4" name="Prostokąt 10"/>
          <p:cNvSpPr/>
          <p:nvPr userDrawn="1"/>
        </p:nvSpPr>
        <p:spPr>
          <a:xfrm>
            <a:off x="-1588" y="952500"/>
            <a:ext cx="12192001" cy="497681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5" name="Prostokąt 7"/>
          <p:cNvSpPr/>
          <p:nvPr userDrawn="1"/>
        </p:nvSpPr>
        <p:spPr>
          <a:xfrm>
            <a:off x="0" y="6770688"/>
            <a:ext cx="12192000" cy="87312"/>
          </a:xfrm>
          <a:prstGeom prst="rect">
            <a:avLst/>
          </a:prstGeom>
          <a:solidFill>
            <a:srgbClr val="8DB7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6" name="Prostokąt 8"/>
          <p:cNvSpPr/>
          <p:nvPr userDrawn="1"/>
        </p:nvSpPr>
        <p:spPr>
          <a:xfrm>
            <a:off x="3762375" y="0"/>
            <a:ext cx="4679950" cy="87313"/>
          </a:xfrm>
          <a:prstGeom prst="rect">
            <a:avLst/>
          </a:prstGeom>
          <a:solidFill>
            <a:srgbClr val="8DB7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pic>
        <p:nvPicPr>
          <p:cNvPr id="7" name="Grafika 9"/>
          <p:cNvPicPr>
            <a:picLocks noChangeAspect="1"/>
          </p:cNvPicPr>
          <p:nvPr userDrawn="1"/>
        </p:nvPicPr>
        <p:blipFill>
          <a:blip r:embed="rId2"/>
          <a:srcRect/>
          <a:stretch>
            <a:fillRect/>
          </a:stretch>
        </p:blipFill>
        <p:spPr bwMode="auto">
          <a:xfrm>
            <a:off x="10691813" y="192088"/>
            <a:ext cx="1211262" cy="528637"/>
          </a:xfrm>
          <a:prstGeom prst="rect">
            <a:avLst/>
          </a:prstGeom>
          <a:noFill/>
          <a:ln w="9525">
            <a:noFill/>
            <a:miter lim="800000"/>
            <a:headEnd/>
            <a:tailEnd/>
          </a:ln>
        </p:spPr>
      </p:pic>
      <p:pic>
        <p:nvPicPr>
          <p:cNvPr id="8" name="Obraz 11"/>
          <p:cNvPicPr>
            <a:picLocks noChangeAspect="1"/>
          </p:cNvPicPr>
          <p:nvPr userDrawn="1"/>
        </p:nvPicPr>
        <p:blipFill>
          <a:blip r:embed="rId3"/>
          <a:srcRect b="14998"/>
          <a:stretch>
            <a:fillRect/>
          </a:stretch>
        </p:blipFill>
        <p:spPr bwMode="auto">
          <a:xfrm>
            <a:off x="8847138" y="1490663"/>
            <a:ext cx="3203575" cy="4438650"/>
          </a:xfrm>
          <a:prstGeom prst="rect">
            <a:avLst/>
          </a:prstGeom>
          <a:noFill/>
          <a:ln w="9525">
            <a:noFill/>
            <a:miter lim="800000"/>
            <a:headEnd/>
            <a:tailEnd/>
          </a:ln>
        </p:spPr>
      </p:pic>
      <p:pic>
        <p:nvPicPr>
          <p:cNvPr id="9" name="Grafika 12"/>
          <p:cNvPicPr>
            <a:picLocks noChangeAspect="1"/>
          </p:cNvPicPr>
          <p:nvPr userDrawn="1"/>
        </p:nvPicPr>
        <p:blipFill>
          <a:blip r:embed="rId4"/>
          <a:srcRect/>
          <a:stretch>
            <a:fillRect/>
          </a:stretch>
        </p:blipFill>
        <p:spPr bwMode="auto">
          <a:xfrm>
            <a:off x="1071563" y="6015038"/>
            <a:ext cx="9620250" cy="528637"/>
          </a:xfrm>
          <a:prstGeom prst="rect">
            <a:avLst/>
          </a:prstGeom>
          <a:noFill/>
          <a:ln w="9525">
            <a:noFill/>
            <a:miter lim="800000"/>
            <a:headEnd/>
            <a:tailEnd/>
          </a:ln>
        </p:spPr>
      </p:pic>
      <p:sp>
        <p:nvSpPr>
          <p:cNvPr id="2" name="Tytuł 1"/>
          <p:cNvSpPr>
            <a:spLocks noGrp="1"/>
          </p:cNvSpPr>
          <p:nvPr>
            <p:ph type="title"/>
          </p:nvPr>
        </p:nvSpPr>
        <p:spPr>
          <a:xfrm>
            <a:off x="838200" y="313756"/>
            <a:ext cx="10515600" cy="487630"/>
          </a:xfrm>
        </p:spPr>
        <p:txBody>
          <a:bodyPr>
            <a:normAutofit/>
          </a:bodyPr>
          <a:lstStyle>
            <a:lvl1pPr algn="ctr">
              <a:defRPr sz="3000" b="1">
                <a:solidFill>
                  <a:srgbClr val="6A7074"/>
                </a:solidFill>
                <a:latin typeface="Calibri "/>
              </a:defRPr>
            </a:lvl1pPr>
          </a:lstStyle>
          <a:p>
            <a:r>
              <a:rPr lang="pl-PL" dirty="0"/>
              <a:t>Kliknij, aby edytować styl</a:t>
            </a:r>
          </a:p>
        </p:txBody>
      </p:sp>
      <p:sp>
        <p:nvSpPr>
          <p:cNvPr id="3" name="Symbol zastępczy zawartości 2"/>
          <p:cNvSpPr>
            <a:spLocks noGrp="1"/>
          </p:cNvSpPr>
          <p:nvPr>
            <p:ph idx="1"/>
          </p:nvPr>
        </p:nvSpPr>
        <p:spPr>
          <a:xfrm>
            <a:off x="595900" y="1825625"/>
            <a:ext cx="7845939" cy="3763517"/>
          </a:xfrm>
        </p:spPr>
        <p:txBody>
          <a:bodyPr>
            <a:normAutofit/>
          </a:bodyPr>
          <a:lstStyle>
            <a:lvl1pPr marL="0" indent="0">
              <a:buNone/>
              <a:defRPr sz="1600">
                <a:solidFill>
                  <a:srgbClr val="6A7074"/>
                </a:solidFill>
              </a:defRPr>
            </a:lvl1pPr>
            <a:lvl2pPr marL="457200" indent="0">
              <a:buNone/>
              <a:defRPr sz="1400">
                <a:solidFill>
                  <a:srgbClr val="6A7074"/>
                </a:solidFill>
              </a:defRPr>
            </a:lvl2pPr>
            <a:lvl3pPr marL="914400" indent="0">
              <a:buNone/>
              <a:defRPr sz="1200">
                <a:solidFill>
                  <a:srgbClr val="6A7074"/>
                </a:solidFill>
              </a:defRPr>
            </a:lvl3pPr>
            <a:lvl4pPr marL="1371600" indent="0">
              <a:buNone/>
              <a:defRPr sz="1100">
                <a:solidFill>
                  <a:srgbClr val="6A7074"/>
                </a:solidFill>
              </a:defRPr>
            </a:lvl4pPr>
            <a:lvl5pPr marL="1828800" indent="0">
              <a:buNone/>
              <a:defRPr sz="1100">
                <a:solidFill>
                  <a:srgbClr val="6A7074"/>
                </a:solidFill>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76069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ytuł i zawartość">
    <p:spTree>
      <p:nvGrpSpPr>
        <p:cNvPr id="1" name=""/>
        <p:cNvGrpSpPr/>
        <p:nvPr/>
      </p:nvGrpSpPr>
      <p:grpSpPr>
        <a:xfrm>
          <a:off x="0" y="0"/>
          <a:ext cx="0" cy="0"/>
          <a:chOff x="0" y="0"/>
          <a:chExt cx="0" cy="0"/>
        </a:xfrm>
      </p:grpSpPr>
      <p:sp>
        <p:nvSpPr>
          <p:cNvPr id="4" name="Prostokąt 10"/>
          <p:cNvSpPr/>
          <p:nvPr userDrawn="1"/>
        </p:nvSpPr>
        <p:spPr>
          <a:xfrm>
            <a:off x="-1588" y="952500"/>
            <a:ext cx="12192001" cy="497681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5" name="Prostokąt 7"/>
          <p:cNvSpPr/>
          <p:nvPr userDrawn="1"/>
        </p:nvSpPr>
        <p:spPr>
          <a:xfrm>
            <a:off x="0" y="6770688"/>
            <a:ext cx="12192000" cy="87312"/>
          </a:xfrm>
          <a:prstGeom prst="rect">
            <a:avLst/>
          </a:prstGeom>
          <a:solidFill>
            <a:srgbClr val="8DB7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sp>
        <p:nvSpPr>
          <p:cNvPr id="6" name="Prostokąt 8"/>
          <p:cNvSpPr/>
          <p:nvPr userDrawn="1"/>
        </p:nvSpPr>
        <p:spPr>
          <a:xfrm>
            <a:off x="3762375" y="0"/>
            <a:ext cx="4679950" cy="87313"/>
          </a:xfrm>
          <a:prstGeom prst="rect">
            <a:avLst/>
          </a:prstGeom>
          <a:solidFill>
            <a:srgbClr val="8DB72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pic>
        <p:nvPicPr>
          <p:cNvPr id="7" name="Grafika 9"/>
          <p:cNvPicPr>
            <a:picLocks noChangeAspect="1"/>
          </p:cNvPicPr>
          <p:nvPr userDrawn="1"/>
        </p:nvPicPr>
        <p:blipFill>
          <a:blip r:embed="rId2"/>
          <a:srcRect/>
          <a:stretch>
            <a:fillRect/>
          </a:stretch>
        </p:blipFill>
        <p:spPr bwMode="auto">
          <a:xfrm>
            <a:off x="10691813" y="192088"/>
            <a:ext cx="1211262" cy="528637"/>
          </a:xfrm>
          <a:prstGeom prst="rect">
            <a:avLst/>
          </a:prstGeom>
          <a:noFill/>
          <a:ln w="9525">
            <a:noFill/>
            <a:miter lim="800000"/>
            <a:headEnd/>
            <a:tailEnd/>
          </a:ln>
        </p:spPr>
      </p:pic>
      <p:pic>
        <p:nvPicPr>
          <p:cNvPr id="8" name="Grafika 13"/>
          <p:cNvPicPr>
            <a:picLocks noChangeAspect="1"/>
          </p:cNvPicPr>
          <p:nvPr userDrawn="1"/>
        </p:nvPicPr>
        <p:blipFill>
          <a:blip r:embed="rId3"/>
          <a:srcRect/>
          <a:stretch>
            <a:fillRect/>
          </a:stretch>
        </p:blipFill>
        <p:spPr bwMode="auto">
          <a:xfrm>
            <a:off x="1025525" y="6011863"/>
            <a:ext cx="9666288" cy="528637"/>
          </a:xfrm>
          <a:prstGeom prst="rect">
            <a:avLst/>
          </a:prstGeom>
          <a:noFill/>
          <a:ln w="9525">
            <a:noFill/>
            <a:miter lim="800000"/>
            <a:headEnd/>
            <a:tailEnd/>
          </a:ln>
        </p:spPr>
      </p:pic>
      <p:sp>
        <p:nvSpPr>
          <p:cNvPr id="2" name="Tytuł 1"/>
          <p:cNvSpPr>
            <a:spLocks noGrp="1"/>
          </p:cNvSpPr>
          <p:nvPr>
            <p:ph type="title"/>
          </p:nvPr>
        </p:nvSpPr>
        <p:spPr>
          <a:xfrm>
            <a:off x="838200" y="313756"/>
            <a:ext cx="10515600" cy="487630"/>
          </a:xfrm>
        </p:spPr>
        <p:txBody>
          <a:bodyPr>
            <a:normAutofit/>
          </a:bodyPr>
          <a:lstStyle>
            <a:lvl1pPr algn="ctr">
              <a:defRPr sz="3000" b="1">
                <a:solidFill>
                  <a:srgbClr val="6A7074"/>
                </a:solidFill>
                <a:latin typeface="Calibri "/>
              </a:defRPr>
            </a:lvl1pPr>
          </a:lstStyle>
          <a:p>
            <a:r>
              <a:rPr lang="pl-PL" dirty="0"/>
              <a:t>Kliknij, aby edytować styl</a:t>
            </a:r>
          </a:p>
        </p:txBody>
      </p:sp>
      <p:sp>
        <p:nvSpPr>
          <p:cNvPr id="3" name="Symbol zastępczy zawartości 2"/>
          <p:cNvSpPr>
            <a:spLocks noGrp="1"/>
          </p:cNvSpPr>
          <p:nvPr>
            <p:ph idx="1"/>
          </p:nvPr>
        </p:nvSpPr>
        <p:spPr>
          <a:xfrm>
            <a:off x="595901" y="1825625"/>
            <a:ext cx="11075399" cy="3763517"/>
          </a:xfrm>
        </p:spPr>
        <p:txBody>
          <a:bodyPr>
            <a:normAutofit/>
          </a:bodyPr>
          <a:lstStyle>
            <a:lvl1pPr marL="0" indent="0">
              <a:buNone/>
              <a:defRPr sz="1600">
                <a:solidFill>
                  <a:srgbClr val="6A7074"/>
                </a:solidFill>
              </a:defRPr>
            </a:lvl1pPr>
            <a:lvl2pPr marL="457200" indent="0">
              <a:buNone/>
              <a:defRPr sz="1400">
                <a:solidFill>
                  <a:srgbClr val="6A7074"/>
                </a:solidFill>
              </a:defRPr>
            </a:lvl2pPr>
            <a:lvl3pPr marL="914400" indent="0">
              <a:buNone/>
              <a:defRPr sz="1200">
                <a:solidFill>
                  <a:srgbClr val="6A7074"/>
                </a:solidFill>
              </a:defRPr>
            </a:lvl3pPr>
            <a:lvl4pPr marL="1371600" indent="0">
              <a:buNone/>
              <a:defRPr sz="1100">
                <a:solidFill>
                  <a:srgbClr val="6A7074"/>
                </a:solidFill>
              </a:defRPr>
            </a:lvl4pPr>
            <a:lvl5pPr marL="1828800" indent="0">
              <a:buNone/>
              <a:defRPr sz="1100">
                <a:solidFill>
                  <a:srgbClr val="6A7074"/>
                </a:solidFill>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3057037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ajd końcowy">
    <p:spTree>
      <p:nvGrpSpPr>
        <p:cNvPr id="1" name=""/>
        <p:cNvGrpSpPr/>
        <p:nvPr/>
      </p:nvGrpSpPr>
      <p:grpSpPr>
        <a:xfrm>
          <a:off x="0" y="0"/>
          <a:ext cx="0" cy="0"/>
          <a:chOff x="0" y="0"/>
          <a:chExt cx="0" cy="0"/>
        </a:xfrm>
      </p:grpSpPr>
      <p:pic>
        <p:nvPicPr>
          <p:cNvPr id="3" name="Obraz 13"/>
          <p:cNvPicPr>
            <a:picLocks noChangeAspect="1"/>
          </p:cNvPicPr>
          <p:nvPr userDrawn="1"/>
        </p:nvPicPr>
        <p:blipFill>
          <a:blip r:embed="rId2"/>
          <a:srcRect/>
          <a:stretch>
            <a:fillRect/>
          </a:stretch>
        </p:blipFill>
        <p:spPr bwMode="auto">
          <a:xfrm>
            <a:off x="-1588" y="-6350"/>
            <a:ext cx="12192001" cy="4921250"/>
          </a:xfrm>
          <a:prstGeom prst="rect">
            <a:avLst/>
          </a:prstGeom>
          <a:noFill/>
          <a:ln w="9525">
            <a:noFill/>
            <a:miter lim="800000"/>
            <a:headEnd/>
            <a:tailEnd/>
          </a:ln>
        </p:spPr>
      </p:pic>
      <p:pic>
        <p:nvPicPr>
          <p:cNvPr id="4" name="Obraz 15"/>
          <p:cNvPicPr>
            <a:picLocks noChangeAspect="1"/>
          </p:cNvPicPr>
          <p:nvPr userDrawn="1"/>
        </p:nvPicPr>
        <p:blipFill>
          <a:blip r:embed="rId3"/>
          <a:srcRect/>
          <a:stretch>
            <a:fillRect/>
          </a:stretch>
        </p:blipFill>
        <p:spPr bwMode="auto">
          <a:xfrm>
            <a:off x="6927850" y="690563"/>
            <a:ext cx="3879850" cy="4221162"/>
          </a:xfrm>
          <a:prstGeom prst="rect">
            <a:avLst/>
          </a:prstGeom>
          <a:noFill/>
          <a:ln w="9525">
            <a:noFill/>
            <a:miter lim="800000"/>
            <a:headEnd/>
            <a:tailEnd/>
          </a:ln>
        </p:spPr>
      </p:pic>
      <p:sp>
        <p:nvSpPr>
          <p:cNvPr id="5" name="Prostokąt 9"/>
          <p:cNvSpPr/>
          <p:nvPr userDrawn="1"/>
        </p:nvSpPr>
        <p:spPr>
          <a:xfrm>
            <a:off x="-1588" y="-3175"/>
            <a:ext cx="12193588" cy="4914900"/>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dirty="0"/>
          </a:p>
        </p:txBody>
      </p:sp>
      <p:cxnSp>
        <p:nvCxnSpPr>
          <p:cNvPr id="6" name="Łącznik prosty 7"/>
          <p:cNvCxnSpPr>
            <a:cxnSpLocks/>
          </p:cNvCxnSpPr>
          <p:nvPr userDrawn="1"/>
        </p:nvCxnSpPr>
        <p:spPr>
          <a:xfrm>
            <a:off x="347663" y="0"/>
            <a:ext cx="0" cy="965200"/>
          </a:xfrm>
          <a:prstGeom prst="line">
            <a:avLst/>
          </a:prstGeom>
          <a:ln w="158750" cap="rnd">
            <a:solidFill>
              <a:srgbClr val="8DB723"/>
            </a:solidFill>
          </a:ln>
        </p:spPr>
        <p:style>
          <a:lnRef idx="1">
            <a:schemeClr val="accent1"/>
          </a:lnRef>
          <a:fillRef idx="0">
            <a:schemeClr val="accent1"/>
          </a:fillRef>
          <a:effectRef idx="0">
            <a:schemeClr val="accent1"/>
          </a:effectRef>
          <a:fontRef idx="minor">
            <a:schemeClr val="tx1"/>
          </a:fontRef>
        </p:style>
      </p:cxnSp>
      <p:sp>
        <p:nvSpPr>
          <p:cNvPr id="7" name="pole tekstowe 11"/>
          <p:cNvSpPr txBox="1"/>
          <p:nvPr userDrawn="1"/>
        </p:nvSpPr>
        <p:spPr>
          <a:xfrm>
            <a:off x="593725" y="188913"/>
            <a:ext cx="3352800" cy="830262"/>
          </a:xfrm>
          <a:prstGeom prst="rect">
            <a:avLst/>
          </a:prstGeom>
          <a:noFill/>
        </p:spPr>
        <p:txBody>
          <a:bodyPr>
            <a:spAutoFit/>
          </a:bodyPr>
          <a:lstStyle/>
          <a:p>
            <a:pPr fontAlgn="auto">
              <a:spcBef>
                <a:spcPts val="0"/>
              </a:spcBef>
              <a:spcAft>
                <a:spcPts val="0"/>
              </a:spcAft>
              <a:defRPr/>
            </a:pPr>
            <a:r>
              <a:rPr lang="pl-PL" sz="2400" spc="-150" dirty="0">
                <a:solidFill>
                  <a:srgbClr val="8DB723"/>
                </a:solidFill>
                <a:latin typeface="Arial Black" panose="020B0A04020102020204" pitchFamily="34" charset="0"/>
                <a:cs typeface="+mn-cs"/>
              </a:rPr>
              <a:t>Zainwestujmy razem</a:t>
            </a:r>
          </a:p>
          <a:p>
            <a:pPr fontAlgn="auto">
              <a:spcBef>
                <a:spcPts val="0"/>
              </a:spcBef>
              <a:spcAft>
                <a:spcPts val="0"/>
              </a:spcAft>
              <a:defRPr/>
            </a:pPr>
            <a:r>
              <a:rPr lang="pl-PL" sz="2400" spc="-150" dirty="0">
                <a:solidFill>
                  <a:srgbClr val="8DB723"/>
                </a:solidFill>
                <a:latin typeface="Arial Black" panose="020B0A04020102020204" pitchFamily="34" charset="0"/>
                <a:cs typeface="+mn-cs"/>
              </a:rPr>
              <a:t>w środowisko</a:t>
            </a:r>
          </a:p>
        </p:txBody>
      </p:sp>
      <p:pic>
        <p:nvPicPr>
          <p:cNvPr id="8" name="Grafika 8"/>
          <p:cNvPicPr>
            <a:picLocks noChangeAspect="1"/>
          </p:cNvPicPr>
          <p:nvPr userDrawn="1"/>
        </p:nvPicPr>
        <p:blipFill>
          <a:blip r:embed="rId4"/>
          <a:srcRect/>
          <a:stretch>
            <a:fillRect/>
          </a:stretch>
        </p:blipFill>
        <p:spPr bwMode="auto">
          <a:xfrm>
            <a:off x="10345738" y="246063"/>
            <a:ext cx="1463675" cy="638175"/>
          </a:xfrm>
          <a:prstGeom prst="rect">
            <a:avLst/>
          </a:prstGeom>
          <a:noFill/>
          <a:ln w="9525">
            <a:noFill/>
            <a:miter lim="800000"/>
            <a:headEnd/>
            <a:tailEnd/>
          </a:ln>
        </p:spPr>
      </p:pic>
      <p:sp>
        <p:nvSpPr>
          <p:cNvPr id="9" name="Tytuł 1"/>
          <p:cNvSpPr txBox="1">
            <a:spLocks/>
          </p:cNvSpPr>
          <p:nvPr userDrawn="1"/>
        </p:nvSpPr>
        <p:spPr>
          <a:xfrm>
            <a:off x="1698625" y="5713413"/>
            <a:ext cx="9810750" cy="404812"/>
          </a:xfrm>
          <a:prstGeom prst="rect">
            <a:avLst/>
          </a:prstGeom>
        </p:spPr>
        <p:txBody>
          <a:bodyPr anchor="ctr">
            <a:normAutofit lnSpcReduction="10000"/>
          </a:bodyPr>
          <a:lstStyle>
            <a:lvl1pPr algn="ctr" defTabSz="914400" rtl="0" eaLnBrk="1" latinLnBrk="0" hangingPunct="1">
              <a:lnSpc>
                <a:spcPct val="90000"/>
              </a:lnSpc>
              <a:spcBef>
                <a:spcPct val="0"/>
              </a:spcBef>
              <a:buNone/>
              <a:defRPr sz="1600" kern="1200">
                <a:solidFill>
                  <a:srgbClr val="6A7074"/>
                </a:solidFill>
                <a:latin typeface="Calibri  "/>
                <a:ea typeface="Roboto Medium" panose="02000000000000000000" pitchFamily="2" charset="0"/>
                <a:cs typeface="Arial" panose="020B0604020202020204" pitchFamily="34" charset="0"/>
              </a:defRPr>
            </a:lvl1pPr>
          </a:lstStyle>
          <a:p>
            <a:pPr marL="342900" indent="-342900" algn="r" fontAlgn="auto">
              <a:spcBef>
                <a:spcPct val="20000"/>
              </a:spcBef>
              <a:spcAft>
                <a:spcPts val="0"/>
              </a:spcAft>
              <a:defRPr/>
            </a:pPr>
            <a:r>
              <a:rPr lang="pl-PL" sz="2400" dirty="0">
                <a:solidFill>
                  <a:schemeClr val="accent1"/>
                </a:solidFill>
              </a:rPr>
              <a:t>www.doradztwo-energetyczne.gov.pl</a:t>
            </a:r>
          </a:p>
        </p:txBody>
      </p:sp>
      <p:sp>
        <p:nvSpPr>
          <p:cNvPr id="10" name="Prostokąt 10"/>
          <p:cNvSpPr/>
          <p:nvPr userDrawn="1"/>
        </p:nvSpPr>
        <p:spPr>
          <a:xfrm>
            <a:off x="0" y="4084638"/>
            <a:ext cx="12192000" cy="830262"/>
          </a:xfrm>
          <a:prstGeom prst="rect">
            <a:avLst/>
          </a:prstGeom>
          <a:solidFill>
            <a:srgbClr val="F2F2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l-PL"/>
          </a:p>
        </p:txBody>
      </p:sp>
      <p:pic>
        <p:nvPicPr>
          <p:cNvPr id="11" name="Grafika 4"/>
          <p:cNvPicPr>
            <a:picLocks noChangeAspect="1"/>
          </p:cNvPicPr>
          <p:nvPr userDrawn="1"/>
        </p:nvPicPr>
        <p:blipFill>
          <a:blip r:embed="rId5"/>
          <a:srcRect/>
          <a:stretch>
            <a:fillRect/>
          </a:stretch>
        </p:blipFill>
        <p:spPr bwMode="auto">
          <a:xfrm>
            <a:off x="11541125" y="5703888"/>
            <a:ext cx="382588" cy="382587"/>
          </a:xfrm>
          <a:prstGeom prst="rect">
            <a:avLst/>
          </a:prstGeom>
          <a:noFill/>
          <a:ln w="9525">
            <a:noFill/>
            <a:miter lim="800000"/>
            <a:headEnd/>
            <a:tailEnd/>
          </a:ln>
        </p:spPr>
      </p:pic>
      <p:pic>
        <p:nvPicPr>
          <p:cNvPr id="12" name="Grafika 5"/>
          <p:cNvPicPr>
            <a:picLocks noChangeAspect="1"/>
          </p:cNvPicPr>
          <p:nvPr userDrawn="1"/>
        </p:nvPicPr>
        <p:blipFill>
          <a:blip r:embed="rId6"/>
          <a:srcRect/>
          <a:stretch>
            <a:fillRect/>
          </a:stretch>
        </p:blipFill>
        <p:spPr bwMode="auto">
          <a:xfrm>
            <a:off x="11555413" y="5322888"/>
            <a:ext cx="350837" cy="254000"/>
          </a:xfrm>
          <a:prstGeom prst="rect">
            <a:avLst/>
          </a:prstGeom>
          <a:noFill/>
          <a:ln w="9525">
            <a:noFill/>
            <a:miter lim="800000"/>
            <a:headEnd/>
            <a:tailEnd/>
          </a:ln>
        </p:spPr>
      </p:pic>
      <p:sp>
        <p:nvSpPr>
          <p:cNvPr id="13" name="Tytuł 1"/>
          <p:cNvSpPr txBox="1">
            <a:spLocks/>
          </p:cNvSpPr>
          <p:nvPr userDrawn="1"/>
        </p:nvSpPr>
        <p:spPr>
          <a:xfrm>
            <a:off x="2163763" y="4200525"/>
            <a:ext cx="9894887" cy="658813"/>
          </a:xfrm>
          <a:prstGeom prst="rect">
            <a:avLst/>
          </a:prstGeom>
        </p:spPr>
        <p:txBody>
          <a:bodyPr anchor="ctr">
            <a:normAutofit/>
          </a:bodyPr>
          <a:lstStyle>
            <a:lvl1pPr algn="r" defTabSz="914400" rtl="0" eaLnBrk="1" latinLnBrk="0" hangingPunct="1">
              <a:lnSpc>
                <a:spcPct val="90000"/>
              </a:lnSpc>
              <a:spcBef>
                <a:spcPct val="0"/>
              </a:spcBef>
              <a:buNone/>
              <a:defRPr sz="3200" kern="1200">
                <a:solidFill>
                  <a:schemeClr val="bg2">
                    <a:lumMod val="25000"/>
                  </a:schemeClr>
                </a:solidFill>
                <a:latin typeface="Calibri  "/>
                <a:ea typeface="Roboto Medium" panose="02000000000000000000" pitchFamily="2" charset="0"/>
                <a:cs typeface="Arial" panose="020B0604020202020204" pitchFamily="34" charset="0"/>
              </a:defRPr>
            </a:lvl1pPr>
          </a:lstStyle>
          <a:p>
            <a:pPr fontAlgn="auto">
              <a:spcAft>
                <a:spcPts val="0"/>
              </a:spcAft>
              <a:defRPr/>
            </a:pPr>
            <a:r>
              <a:rPr lang="pl-PL" dirty="0">
                <a:solidFill>
                  <a:schemeClr val="accent2">
                    <a:lumMod val="50000"/>
                  </a:schemeClr>
                </a:solidFill>
              </a:rPr>
              <a:t>Dziękujemy za uwagę</a:t>
            </a:r>
          </a:p>
        </p:txBody>
      </p:sp>
      <p:pic>
        <p:nvPicPr>
          <p:cNvPr id="14" name="Grafika 18"/>
          <p:cNvPicPr>
            <a:picLocks noChangeAspect="1"/>
          </p:cNvPicPr>
          <p:nvPr userDrawn="1"/>
        </p:nvPicPr>
        <p:blipFill>
          <a:blip r:embed="rId7"/>
          <a:srcRect/>
          <a:stretch>
            <a:fillRect/>
          </a:stretch>
        </p:blipFill>
        <p:spPr bwMode="auto">
          <a:xfrm>
            <a:off x="1182688" y="6086475"/>
            <a:ext cx="9163050" cy="525463"/>
          </a:xfrm>
          <a:prstGeom prst="rect">
            <a:avLst/>
          </a:prstGeom>
          <a:noFill/>
          <a:ln w="9525">
            <a:noFill/>
            <a:miter lim="800000"/>
            <a:headEnd/>
            <a:tailEnd/>
          </a:ln>
        </p:spPr>
      </p:pic>
      <p:sp>
        <p:nvSpPr>
          <p:cNvPr id="17" name="Symbol zastępczy tekstu 2"/>
          <p:cNvSpPr>
            <a:spLocks noGrp="1"/>
          </p:cNvSpPr>
          <p:nvPr>
            <p:ph type="body" sz="quarter" idx="10"/>
          </p:nvPr>
        </p:nvSpPr>
        <p:spPr>
          <a:xfrm>
            <a:off x="4087041" y="5248272"/>
            <a:ext cx="7414011" cy="404269"/>
          </a:xfrm>
        </p:spPr>
        <p:txBody>
          <a:bodyPr>
            <a:normAutofit/>
          </a:bodyPr>
          <a:lstStyle>
            <a:lvl1pPr marL="0" indent="0" algn="r">
              <a:buNone/>
              <a:defRPr sz="2400">
                <a:solidFill>
                  <a:schemeClr val="accent1"/>
                </a:solidFill>
              </a:defRPr>
            </a:lvl1pPr>
          </a:lstStyle>
          <a:p>
            <a:pPr lvl="0"/>
            <a:r>
              <a:rPr lang="pl-PL" dirty="0"/>
              <a:t>Kliknij, aby edytować style wzorca tekstu</a:t>
            </a:r>
          </a:p>
        </p:txBody>
      </p:sp>
    </p:spTree>
    <p:extLst>
      <p:ext uri="{BB962C8B-B14F-4D97-AF65-F5344CB8AC3E}">
        <p14:creationId xmlns:p14="http://schemas.microsoft.com/office/powerpoint/2010/main" val="12285512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FE3DE808-2C1A-43FC-8338-F65A7AD7B0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DB480BC5-979B-4678-B9C9-AE733B3AB1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E1B98EE0-C157-46B2-94B6-AE0073D31F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ED2CD3-F1BB-4767-BEB3-CEFC1CC130A3}" type="datetimeFigureOut">
              <a:rPr lang="pl-PL" smtClean="0"/>
              <a:t>17.11.2021</a:t>
            </a:fld>
            <a:endParaRPr lang="pl-PL"/>
          </a:p>
        </p:txBody>
      </p:sp>
      <p:sp>
        <p:nvSpPr>
          <p:cNvPr id="5" name="Symbol zastępczy stopki 4">
            <a:extLst>
              <a:ext uri="{FF2B5EF4-FFF2-40B4-BE49-F238E27FC236}">
                <a16:creationId xmlns:a16="http://schemas.microsoft.com/office/drawing/2014/main" id="{533915DA-CBA4-4D65-B0CE-CFE9CF70C4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dirty="0"/>
          </a:p>
        </p:txBody>
      </p:sp>
      <p:sp>
        <p:nvSpPr>
          <p:cNvPr id="6" name="Symbol zastępczy numeru slajdu 5">
            <a:extLst>
              <a:ext uri="{FF2B5EF4-FFF2-40B4-BE49-F238E27FC236}">
                <a16:creationId xmlns:a16="http://schemas.microsoft.com/office/drawing/2014/main" id="{C816E58B-92D5-4294-89CD-20AA534A72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D4302-A310-4457-A710-946A66772396}" type="slidenum">
              <a:rPr lang="pl-PL" smtClean="0"/>
              <a:t>‹#›</a:t>
            </a:fld>
            <a:endParaRPr lang="pl-PL"/>
          </a:p>
        </p:txBody>
      </p:sp>
    </p:spTree>
    <p:extLst>
      <p:ext uri="{BB962C8B-B14F-4D97-AF65-F5344CB8AC3E}">
        <p14:creationId xmlns:p14="http://schemas.microsoft.com/office/powerpoint/2010/main" val="4129196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ymbol zastępczy tytułu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l-PL"/>
              <a:t>Kliknij, aby edytować styl</a:t>
            </a:r>
          </a:p>
        </p:txBody>
      </p:sp>
      <p:sp>
        <p:nvSpPr>
          <p:cNvPr id="1027" name="Symbol zastępczy tekstu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7B9669DC-223F-48B0-9AA8-824547F44A80}" type="datetimeFigureOut">
              <a:rPr lang="pl-PL"/>
              <a:pPr>
                <a:defRPr/>
              </a:pPr>
              <a:t>17.11.2021</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10B8FF7F-3785-4814-9F77-02C14382C2C2}" type="slidenum">
              <a:rPr lang="pl-PL"/>
              <a:pPr>
                <a:defRPr/>
              </a:pPr>
              <a:t>‹#›</a:t>
            </a:fld>
            <a:endParaRPr lang="pl-PL"/>
          </a:p>
        </p:txBody>
      </p:sp>
    </p:spTree>
    <p:extLst>
      <p:ext uri="{BB962C8B-B14F-4D97-AF65-F5344CB8AC3E}">
        <p14:creationId xmlns:p14="http://schemas.microsoft.com/office/powerpoint/2010/main" val="305296774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emf"/><Relationship Id="rId7" Type="http://schemas.openxmlformats.org/officeDocument/2006/relationships/image" Target="../media/image46.png"/><Relationship Id="rId2" Type="http://schemas.openxmlformats.org/officeDocument/2006/relationships/image" Target="../media/image41.emf"/><Relationship Id="rId1" Type="http://schemas.openxmlformats.org/officeDocument/2006/relationships/slideLayout" Target="../slideLayouts/slideLayout3.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 Id="rId9" Type="http://schemas.openxmlformats.org/officeDocument/2006/relationships/image" Target="../media/image48.emf"/></Relationships>
</file>

<file path=ppt/slides/_rels/slide4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emf"/><Relationship Id="rId7" Type="http://schemas.openxmlformats.org/officeDocument/2006/relationships/image" Target="../media/image46.png"/><Relationship Id="rId2" Type="http://schemas.openxmlformats.org/officeDocument/2006/relationships/image" Target="../media/image41.emf"/><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 Id="rId9" Type="http://schemas.openxmlformats.org/officeDocument/2006/relationships/image" Target="../media/image48.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3">
            <a:extLst>
              <a:ext uri="{FF2B5EF4-FFF2-40B4-BE49-F238E27FC236}">
                <a16:creationId xmlns:a16="http://schemas.microsoft.com/office/drawing/2014/main" id="{83A965E4-9E75-46DC-955B-006E2C23DAD7}"/>
              </a:ext>
            </a:extLst>
          </p:cNvPr>
          <p:cNvSpPr>
            <a:spLocks noGrp="1"/>
          </p:cNvSpPr>
          <p:nvPr>
            <p:ph idx="1"/>
          </p:nvPr>
        </p:nvSpPr>
        <p:spPr/>
        <p:txBody>
          <a:bodyPr/>
          <a:lstStyle/>
          <a:p>
            <a:endParaRPr lang="pl-PL" dirty="0"/>
          </a:p>
        </p:txBody>
      </p:sp>
      <p:sp>
        <p:nvSpPr>
          <p:cNvPr id="6" name="Tytuł 5">
            <a:extLst>
              <a:ext uri="{FF2B5EF4-FFF2-40B4-BE49-F238E27FC236}">
                <a16:creationId xmlns:a16="http://schemas.microsoft.com/office/drawing/2014/main" id="{E8978A49-8AD7-402D-B477-74BCC2E21FFF}"/>
              </a:ext>
            </a:extLst>
          </p:cNvPr>
          <p:cNvSpPr>
            <a:spLocks noGrp="1"/>
          </p:cNvSpPr>
          <p:nvPr>
            <p:ph type="title"/>
          </p:nvPr>
        </p:nvSpPr>
        <p:spPr/>
        <p:txBody>
          <a:bodyPr>
            <a:normAutofit fontScale="90000"/>
          </a:bodyPr>
          <a:lstStyle/>
          <a:p>
            <a:endParaRPr lang="pl-PL"/>
          </a:p>
        </p:txBody>
      </p:sp>
      <p:pic>
        <p:nvPicPr>
          <p:cNvPr id="8" name="Picture 12" descr="Zmiany w programie Czyste Powietrze - Ministerstwo Klimatu ...">
            <a:extLst>
              <a:ext uri="{FF2B5EF4-FFF2-40B4-BE49-F238E27FC236}">
                <a16:creationId xmlns:a16="http://schemas.microsoft.com/office/drawing/2014/main" id="{3384A597-5C5B-4419-8266-88D836218300}"/>
              </a:ext>
            </a:extLst>
          </p:cNvPr>
          <p:cNvPicPr>
            <a:picLocks noChangeAspect="1" noChangeArrowheads="1"/>
          </p:cNvPicPr>
          <p:nvPr/>
        </p:nvPicPr>
        <p:blipFill>
          <a:blip r:embed="rId2"/>
          <a:srcRect/>
          <a:stretch>
            <a:fillRect/>
          </a:stretch>
        </p:blipFill>
        <p:spPr bwMode="auto">
          <a:xfrm>
            <a:off x="-1" y="801386"/>
            <a:ext cx="12199897" cy="5146832"/>
          </a:xfrm>
          <a:prstGeom prst="rect">
            <a:avLst/>
          </a:prstGeom>
          <a:noFill/>
        </p:spPr>
      </p:pic>
    </p:spTree>
    <p:extLst>
      <p:ext uri="{BB962C8B-B14F-4D97-AF65-F5344CB8AC3E}">
        <p14:creationId xmlns:p14="http://schemas.microsoft.com/office/powerpoint/2010/main" val="398032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Symbol zastępczy zawartości 4"/>
          <p:cNvPicPr>
            <a:picLocks noGrp="1" noChangeAspect="1"/>
          </p:cNvPicPr>
          <p:nvPr>
            <p:ph idx="1"/>
          </p:nvPr>
        </p:nvPicPr>
        <p:blipFill>
          <a:blip r:embed="rId2"/>
          <a:srcRect/>
          <a:stretch>
            <a:fillRect/>
          </a:stretch>
        </p:blipFill>
        <p:spPr>
          <a:xfrm>
            <a:off x="552450" y="744538"/>
            <a:ext cx="11549063" cy="5133975"/>
          </a:xfrm>
        </p:spPr>
      </p:pic>
      <p:pic>
        <p:nvPicPr>
          <p:cNvPr id="5" name="Obraz 4">
            <a:extLst>
              <a:ext uri="{FF2B5EF4-FFF2-40B4-BE49-F238E27FC236}">
                <a16:creationId xmlns:a16="http://schemas.microsoft.com/office/drawing/2014/main" id="{CB32B1BA-00D3-483C-8850-5E1E43CDABCC}"/>
              </a:ext>
            </a:extLst>
          </p:cNvPr>
          <p:cNvPicPr>
            <a:picLocks noChangeAspect="1"/>
          </p:cNvPicPr>
          <p:nvPr/>
        </p:nvPicPr>
        <p:blipFill>
          <a:blip r:embed="rId3"/>
          <a:stretch>
            <a:fillRect/>
          </a:stretch>
        </p:blipFill>
        <p:spPr>
          <a:xfrm>
            <a:off x="763854" y="187560"/>
            <a:ext cx="10516511" cy="71939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0A076A3-898A-4A5E-BF92-5746BCBE0DB4}"/>
              </a:ext>
            </a:extLst>
          </p:cNvPr>
          <p:cNvSpPr>
            <a:spLocks noGrp="1"/>
          </p:cNvSpPr>
          <p:nvPr>
            <p:ph type="title"/>
          </p:nvPr>
        </p:nvSpPr>
        <p:spPr/>
        <p:txBody>
          <a:bodyPr>
            <a:normAutofit fontScale="90000"/>
          </a:bodyPr>
          <a:lstStyle/>
          <a:p>
            <a:r>
              <a:rPr lang="pl-PL" dirty="0"/>
              <a:t>Działania edukacyjne w zakresie Programu Czyste Powietrze</a:t>
            </a:r>
          </a:p>
        </p:txBody>
      </p:sp>
      <p:sp>
        <p:nvSpPr>
          <p:cNvPr id="7" name="Symbol zastępczy zawartości 6">
            <a:extLst>
              <a:ext uri="{FF2B5EF4-FFF2-40B4-BE49-F238E27FC236}">
                <a16:creationId xmlns:a16="http://schemas.microsoft.com/office/drawing/2014/main" id="{D20F55DB-D8B3-47AE-A517-F27EA39A346B}"/>
              </a:ext>
            </a:extLst>
          </p:cNvPr>
          <p:cNvSpPr>
            <a:spLocks noGrp="1"/>
          </p:cNvSpPr>
          <p:nvPr>
            <p:ph idx="1"/>
          </p:nvPr>
        </p:nvSpPr>
        <p:spPr>
          <a:xfrm>
            <a:off x="428578" y="1595253"/>
            <a:ext cx="11334843" cy="3947886"/>
          </a:xfrm>
        </p:spPr>
        <p:txBody>
          <a:bodyPr>
            <a:normAutofit/>
          </a:bodyPr>
          <a:lstStyle/>
          <a:p>
            <a:pPr algn="ctr"/>
            <a:r>
              <a:rPr lang="pl-PL" sz="3200" b="1" dirty="0"/>
              <a:t>Termomodernizacja</a:t>
            </a:r>
            <a:r>
              <a:rPr lang="pl-PL" sz="3200" dirty="0"/>
              <a:t> ma na celu zabezpieczyć budynek przed utratą ciepła oraz w zdecydowany sposób zmniejszyć zużycie energii potrzebnej do ogrzania domu i podgrzania wody.</a:t>
            </a:r>
            <a:endParaRPr lang="pl-PL" sz="3200" b="1" dirty="0"/>
          </a:p>
          <a:p>
            <a:pPr algn="ctr"/>
            <a:endParaRPr lang="pl-PL" sz="3200" dirty="0"/>
          </a:p>
          <a:p>
            <a:pPr algn="ctr"/>
            <a:r>
              <a:rPr lang="pl-PL" sz="3200" dirty="0"/>
              <a:t> </a:t>
            </a:r>
            <a:r>
              <a:rPr lang="pl-PL" sz="3200" b="1" dirty="0">
                <a:solidFill>
                  <a:srgbClr val="FF0000"/>
                </a:solidFill>
              </a:rPr>
              <a:t>dlaczego zajmujemy się tym problemem????</a:t>
            </a:r>
          </a:p>
        </p:txBody>
      </p:sp>
    </p:spTree>
    <p:extLst>
      <p:ext uri="{BB962C8B-B14F-4D97-AF65-F5344CB8AC3E}">
        <p14:creationId xmlns:p14="http://schemas.microsoft.com/office/powerpoint/2010/main" val="344391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0A076A3-898A-4A5E-BF92-5746BCBE0DB4}"/>
              </a:ext>
            </a:extLst>
          </p:cNvPr>
          <p:cNvSpPr>
            <a:spLocks noGrp="1"/>
          </p:cNvSpPr>
          <p:nvPr>
            <p:ph type="title"/>
          </p:nvPr>
        </p:nvSpPr>
        <p:spPr/>
        <p:txBody>
          <a:bodyPr>
            <a:normAutofit fontScale="90000"/>
          </a:bodyPr>
          <a:lstStyle/>
          <a:p>
            <a:r>
              <a:rPr lang="pl-PL" dirty="0"/>
              <a:t>Działania edukacyjne w zakresie Programu Czyste Powietrze</a:t>
            </a:r>
          </a:p>
        </p:txBody>
      </p:sp>
      <p:pic>
        <p:nvPicPr>
          <p:cNvPr id="5" name="Obraz 4">
            <a:extLst>
              <a:ext uri="{FF2B5EF4-FFF2-40B4-BE49-F238E27FC236}">
                <a16:creationId xmlns:a16="http://schemas.microsoft.com/office/drawing/2014/main" id="{6A54FEFF-A43C-44EB-B69A-355F2C6172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499" y="932341"/>
            <a:ext cx="9049455" cy="4993317"/>
          </a:xfrm>
          <a:prstGeom prst="rect">
            <a:avLst/>
          </a:prstGeom>
        </p:spPr>
      </p:pic>
    </p:spTree>
    <p:extLst>
      <p:ext uri="{BB962C8B-B14F-4D97-AF65-F5344CB8AC3E}">
        <p14:creationId xmlns:p14="http://schemas.microsoft.com/office/powerpoint/2010/main" val="295666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Symbol zastępczy zawartości 4"/>
          <p:cNvPicPr>
            <a:picLocks noGrp="1" noChangeAspect="1"/>
          </p:cNvPicPr>
          <p:nvPr>
            <p:ph idx="1"/>
          </p:nvPr>
        </p:nvPicPr>
        <p:blipFill>
          <a:blip r:embed="rId2"/>
          <a:srcRect/>
          <a:stretch>
            <a:fillRect/>
          </a:stretch>
        </p:blipFill>
        <p:spPr>
          <a:xfrm>
            <a:off x="401638" y="1054100"/>
            <a:ext cx="9453562" cy="4535488"/>
          </a:xfrm>
        </p:spPr>
      </p:pic>
      <p:pic>
        <p:nvPicPr>
          <p:cNvPr id="3" name="Obraz 2">
            <a:extLst>
              <a:ext uri="{FF2B5EF4-FFF2-40B4-BE49-F238E27FC236}">
                <a16:creationId xmlns:a16="http://schemas.microsoft.com/office/drawing/2014/main" id="{79F4E2CD-08A4-43BD-BA14-82C8D414FC8B}"/>
              </a:ext>
            </a:extLst>
          </p:cNvPr>
          <p:cNvPicPr>
            <a:picLocks noChangeAspect="1"/>
          </p:cNvPicPr>
          <p:nvPr/>
        </p:nvPicPr>
        <p:blipFill>
          <a:blip r:embed="rId3"/>
          <a:stretch>
            <a:fillRect/>
          </a:stretch>
        </p:blipFill>
        <p:spPr>
          <a:xfrm>
            <a:off x="514471" y="150615"/>
            <a:ext cx="10516511" cy="71939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Symbol zastępczy zawartości 4"/>
          <p:cNvPicPr>
            <a:picLocks noGrp="1" noChangeAspect="1"/>
          </p:cNvPicPr>
          <p:nvPr>
            <p:ph idx="1"/>
          </p:nvPr>
        </p:nvPicPr>
        <p:blipFill>
          <a:blip r:embed="rId2"/>
          <a:srcRect/>
          <a:stretch>
            <a:fillRect/>
          </a:stretch>
        </p:blipFill>
        <p:spPr>
          <a:xfrm>
            <a:off x="177800" y="817563"/>
            <a:ext cx="10160000" cy="4706937"/>
          </a:xfrm>
        </p:spPr>
      </p:pic>
      <p:pic>
        <p:nvPicPr>
          <p:cNvPr id="5" name="Obraz 4">
            <a:extLst>
              <a:ext uri="{FF2B5EF4-FFF2-40B4-BE49-F238E27FC236}">
                <a16:creationId xmlns:a16="http://schemas.microsoft.com/office/drawing/2014/main" id="{6BE3508F-1A84-43D9-BFF1-703A800793AD}"/>
              </a:ext>
            </a:extLst>
          </p:cNvPr>
          <p:cNvPicPr>
            <a:picLocks noChangeAspect="1"/>
          </p:cNvPicPr>
          <p:nvPr/>
        </p:nvPicPr>
        <p:blipFill>
          <a:blip r:embed="rId3"/>
          <a:stretch>
            <a:fillRect/>
          </a:stretch>
        </p:blipFill>
        <p:spPr>
          <a:xfrm>
            <a:off x="348217" y="98173"/>
            <a:ext cx="10516511" cy="71939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0A076A3-898A-4A5E-BF92-5746BCBE0DB4}"/>
              </a:ext>
            </a:extLst>
          </p:cNvPr>
          <p:cNvSpPr>
            <a:spLocks noGrp="1"/>
          </p:cNvSpPr>
          <p:nvPr>
            <p:ph type="title"/>
          </p:nvPr>
        </p:nvSpPr>
        <p:spPr/>
        <p:txBody>
          <a:bodyPr>
            <a:normAutofit fontScale="90000"/>
          </a:bodyPr>
          <a:lstStyle/>
          <a:p>
            <a:r>
              <a:rPr lang="pl-PL" dirty="0"/>
              <a:t>Działania edukacyjne w zakresie Programu Czyste Powietrze</a:t>
            </a:r>
          </a:p>
        </p:txBody>
      </p:sp>
      <p:pic>
        <p:nvPicPr>
          <p:cNvPr id="6" name="Obraz 5">
            <a:extLst>
              <a:ext uri="{FF2B5EF4-FFF2-40B4-BE49-F238E27FC236}">
                <a16:creationId xmlns:a16="http://schemas.microsoft.com/office/drawing/2014/main" id="{A4A47405-C87C-4F17-BCE6-6CB1FE984BEA}"/>
              </a:ext>
            </a:extLst>
          </p:cNvPr>
          <p:cNvPicPr>
            <a:picLocks noChangeAspect="1"/>
          </p:cNvPicPr>
          <p:nvPr/>
        </p:nvPicPr>
        <p:blipFill>
          <a:blip r:embed="rId2"/>
          <a:stretch>
            <a:fillRect/>
          </a:stretch>
        </p:blipFill>
        <p:spPr>
          <a:xfrm>
            <a:off x="595900" y="908085"/>
            <a:ext cx="11000200" cy="5133300"/>
          </a:xfrm>
          <a:prstGeom prst="rect">
            <a:avLst/>
          </a:prstGeom>
        </p:spPr>
      </p:pic>
      <p:sp>
        <p:nvSpPr>
          <p:cNvPr id="7" name="Symbol zastępczy zawartości 6">
            <a:extLst>
              <a:ext uri="{FF2B5EF4-FFF2-40B4-BE49-F238E27FC236}">
                <a16:creationId xmlns:a16="http://schemas.microsoft.com/office/drawing/2014/main" id="{D20F55DB-D8B3-47AE-A517-F27EA39A346B}"/>
              </a:ext>
            </a:extLst>
          </p:cNvPr>
          <p:cNvSpPr>
            <a:spLocks noGrp="1"/>
          </p:cNvSpPr>
          <p:nvPr>
            <p:ph idx="1"/>
          </p:nvPr>
        </p:nvSpPr>
        <p:spPr/>
        <p:txBody>
          <a:bodyPr/>
          <a:lstStyle/>
          <a:p>
            <a:endParaRPr lang="pl-PL" dirty="0"/>
          </a:p>
        </p:txBody>
      </p:sp>
    </p:spTree>
    <p:extLst>
      <p:ext uri="{BB962C8B-B14F-4D97-AF65-F5344CB8AC3E}">
        <p14:creationId xmlns:p14="http://schemas.microsoft.com/office/powerpoint/2010/main" val="957697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773E959-B120-4B30-A549-8EB86B329655}"/>
              </a:ext>
            </a:extLst>
          </p:cNvPr>
          <p:cNvSpPr>
            <a:spLocks noGrp="1"/>
          </p:cNvSpPr>
          <p:nvPr>
            <p:ph type="title"/>
          </p:nvPr>
        </p:nvSpPr>
        <p:spPr/>
        <p:txBody>
          <a:bodyPr>
            <a:normAutofit fontScale="90000"/>
          </a:bodyPr>
          <a:lstStyle/>
          <a:p>
            <a:r>
              <a:rPr kumimoji="0" lang="pl-PL" sz="3200" b="1" i="0" u="none" strike="noStrike" kern="1200" cap="none" spc="0" normalizeH="0" baseline="0" noProof="0" dirty="0">
                <a:ln>
                  <a:noFill/>
                </a:ln>
                <a:solidFill>
                  <a:srgbClr val="8DB723"/>
                </a:solidFill>
                <a:effectLst/>
                <a:uLnTx/>
                <a:uFillTx/>
                <a:latin typeface="Calibri "/>
                <a:ea typeface="+mj-ea"/>
                <a:cs typeface="+mj-cs"/>
              </a:rPr>
              <a:t>PROGRAM CZYSTE POWIETRZE </a:t>
            </a:r>
            <a:endParaRPr lang="pl-PL" dirty="0"/>
          </a:p>
        </p:txBody>
      </p:sp>
      <p:pic>
        <p:nvPicPr>
          <p:cNvPr id="4" name="Symbol zastępczy zawartości 3">
            <a:extLst>
              <a:ext uri="{FF2B5EF4-FFF2-40B4-BE49-F238E27FC236}">
                <a16:creationId xmlns:a16="http://schemas.microsoft.com/office/drawing/2014/main" id="{FDEE418E-920F-4B42-BF6E-84B9B38BA56F}"/>
              </a:ext>
            </a:extLst>
          </p:cNvPr>
          <p:cNvPicPr>
            <a:picLocks noGrp="1" noChangeAspect="1"/>
          </p:cNvPicPr>
          <p:nvPr>
            <p:ph idx="1"/>
          </p:nvPr>
        </p:nvPicPr>
        <p:blipFill>
          <a:blip r:embed="rId2"/>
          <a:stretch>
            <a:fillRect/>
          </a:stretch>
        </p:blipFill>
        <p:spPr>
          <a:xfrm>
            <a:off x="60384" y="801385"/>
            <a:ext cx="11947585" cy="5116335"/>
          </a:xfrm>
          <a:prstGeom prst="rect">
            <a:avLst/>
          </a:prstGeom>
        </p:spPr>
      </p:pic>
    </p:spTree>
    <p:extLst>
      <p:ext uri="{BB962C8B-B14F-4D97-AF65-F5344CB8AC3E}">
        <p14:creationId xmlns:p14="http://schemas.microsoft.com/office/powerpoint/2010/main" val="1341112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14325"/>
            <a:ext cx="10515600" cy="487363"/>
          </a:xfrm>
        </p:spPr>
        <p:txBody>
          <a:bodyPr rtlCol="0">
            <a:normAutofit fontScale="90000"/>
          </a:bodyPr>
          <a:lstStyle/>
          <a:p>
            <a:pPr fontAlgn="auto">
              <a:spcAft>
                <a:spcPts val="0"/>
              </a:spcAft>
              <a:defRPr/>
            </a:pPr>
            <a:r>
              <a:rPr lang="pl-PL" dirty="0"/>
              <a:t>Terminy naboru</a:t>
            </a:r>
          </a:p>
        </p:txBody>
      </p:sp>
      <p:pic>
        <p:nvPicPr>
          <p:cNvPr id="24578" name="Symbol zastępczy zawartości 4"/>
          <p:cNvPicPr>
            <a:picLocks noGrp="1" noChangeAspect="1"/>
          </p:cNvPicPr>
          <p:nvPr>
            <p:ph idx="1"/>
          </p:nvPr>
        </p:nvPicPr>
        <p:blipFill>
          <a:blip r:embed="rId2"/>
          <a:srcRect/>
          <a:stretch>
            <a:fillRect/>
          </a:stretch>
        </p:blipFill>
        <p:spPr>
          <a:xfrm>
            <a:off x="595313" y="1008063"/>
            <a:ext cx="9388475" cy="4575175"/>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14325"/>
            <a:ext cx="10515600" cy="487363"/>
          </a:xfrm>
        </p:spPr>
        <p:txBody>
          <a:bodyPr rtlCol="0">
            <a:normAutofit fontScale="90000"/>
          </a:bodyPr>
          <a:lstStyle/>
          <a:p>
            <a:pPr fontAlgn="auto">
              <a:spcAft>
                <a:spcPts val="0"/>
              </a:spcAft>
              <a:defRPr/>
            </a:pPr>
            <a:endParaRPr lang="pl-PL"/>
          </a:p>
        </p:txBody>
      </p:sp>
      <p:sp>
        <p:nvSpPr>
          <p:cNvPr id="25602" name="Symbol zastępczy zawartości 3"/>
          <p:cNvSpPr>
            <a:spLocks noGrp="1"/>
          </p:cNvSpPr>
          <p:nvPr>
            <p:ph idx="1"/>
          </p:nvPr>
        </p:nvSpPr>
        <p:spPr>
          <a:xfrm>
            <a:off x="595313" y="1825625"/>
            <a:ext cx="7847012" cy="3763963"/>
          </a:xfrm>
        </p:spPr>
        <p:txBody>
          <a:bodyPr/>
          <a:lstStyle/>
          <a:p>
            <a:endParaRPr lang="pl-PL"/>
          </a:p>
        </p:txBody>
      </p:sp>
      <p:pic>
        <p:nvPicPr>
          <p:cNvPr id="25603" name="Picture 2"/>
          <p:cNvPicPr>
            <a:picLocks noChangeAspect="1" noChangeArrowheads="1"/>
          </p:cNvPicPr>
          <p:nvPr/>
        </p:nvPicPr>
        <p:blipFill>
          <a:blip r:embed="rId2"/>
          <a:srcRect/>
          <a:stretch>
            <a:fillRect/>
          </a:stretch>
        </p:blipFill>
        <p:spPr bwMode="auto">
          <a:xfrm>
            <a:off x="595313" y="0"/>
            <a:ext cx="10515600" cy="5916613"/>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14325"/>
            <a:ext cx="10515600" cy="487363"/>
          </a:xfrm>
        </p:spPr>
        <p:txBody>
          <a:bodyPr rtlCol="0">
            <a:normAutofit fontScale="90000"/>
          </a:bodyPr>
          <a:lstStyle/>
          <a:p>
            <a:pPr fontAlgn="auto">
              <a:spcAft>
                <a:spcPts val="0"/>
              </a:spcAft>
              <a:defRPr/>
            </a:pPr>
            <a:r>
              <a:rPr lang="pl-PL" dirty="0"/>
              <a:t>Kto może być Beneficjentem programu?</a:t>
            </a:r>
          </a:p>
        </p:txBody>
      </p:sp>
      <p:sp>
        <p:nvSpPr>
          <p:cNvPr id="3" name="Symbol zastępczy zawartości 2"/>
          <p:cNvSpPr>
            <a:spLocks noGrp="1"/>
          </p:cNvSpPr>
          <p:nvPr>
            <p:ph idx="1"/>
          </p:nvPr>
        </p:nvSpPr>
        <p:spPr>
          <a:xfrm>
            <a:off x="595313" y="1441450"/>
            <a:ext cx="11075987" cy="4148138"/>
          </a:xfrm>
        </p:spPr>
        <p:txBody>
          <a:bodyPr rtlCol="0">
            <a:normAutofit/>
          </a:bodyPr>
          <a:lstStyle/>
          <a:p>
            <a:pPr marL="342900" indent="-342900" fontAlgn="auto">
              <a:lnSpc>
                <a:spcPct val="107000"/>
              </a:lnSpc>
              <a:spcAft>
                <a:spcPts val="800"/>
              </a:spcAft>
              <a:buFont typeface="Arial" panose="020B0604020202020204" pitchFamily="34" charset="0"/>
              <a:buChar char="•"/>
              <a:defRPr/>
            </a:pPr>
            <a:r>
              <a:rPr lang="pl-PL" sz="2000" dirty="0"/>
              <a:t>Beneficjentem jest osoba fizyczna będąca </a:t>
            </a:r>
            <a:r>
              <a:rPr lang="pl-PL" sz="2000" b="1" dirty="0"/>
              <a:t>właścicielem lub współwłaścicielem</a:t>
            </a:r>
            <a:r>
              <a:rPr lang="pl-PL" sz="2000" dirty="0"/>
              <a:t>  budynku mieszkalnego jednorodzinnego lub wydzielonego w budynku jednorodzinnym lokalu mieszkalnego z wyodrębnioną księgą wieczystą  o dochodzie rocznym nieprzekraczającym kwoty </a:t>
            </a:r>
            <a:r>
              <a:rPr lang="pl-PL" sz="2000" b="1" dirty="0">
                <a:solidFill>
                  <a:srgbClr val="00B050"/>
                </a:solidFill>
              </a:rPr>
              <a:t>100 000 zł</a:t>
            </a:r>
          </a:p>
          <a:p>
            <a:pPr fontAlgn="auto">
              <a:spcBef>
                <a:spcPts val="0"/>
              </a:spcBef>
              <a:spcAft>
                <a:spcPts val="0"/>
              </a:spcAft>
              <a:buFont typeface="Arial" panose="020B0604020202020204" pitchFamily="34" charset="0"/>
              <a:buChar char="•"/>
              <a:defRPr/>
            </a:pPr>
            <a:r>
              <a:rPr lang="pl-PL" sz="2000" dirty="0"/>
              <a:t>      Wnioskodawcy podzieleni na </a:t>
            </a:r>
            <a:r>
              <a:rPr lang="pl-PL" sz="2000" b="1" dirty="0"/>
              <a:t>dwie grupy </a:t>
            </a:r>
            <a:r>
              <a:rPr lang="pl-PL" sz="2000" dirty="0"/>
              <a:t>tj.:</a:t>
            </a:r>
          </a:p>
          <a:p>
            <a:pPr fontAlgn="auto">
              <a:spcBef>
                <a:spcPts val="0"/>
              </a:spcBef>
              <a:spcAft>
                <a:spcPts val="0"/>
              </a:spcAft>
              <a:buFont typeface="Arial" panose="020B0604020202020204" pitchFamily="34" charset="0"/>
              <a:buChar char="•"/>
              <a:defRPr/>
            </a:pPr>
            <a:endParaRPr lang="pl-PL" sz="2000" dirty="0"/>
          </a:p>
          <a:p>
            <a:pPr lvl="1" fontAlgn="auto">
              <a:spcBef>
                <a:spcPts val="0"/>
              </a:spcBef>
              <a:spcAft>
                <a:spcPts val="0"/>
              </a:spcAft>
              <a:buFont typeface="Arial" panose="020B0604020202020204" pitchFamily="34" charset="0"/>
              <a:buNone/>
              <a:defRPr/>
            </a:pPr>
            <a:r>
              <a:rPr lang="pl-PL" sz="2000" dirty="0"/>
              <a:t>1) Uprawnieni do </a:t>
            </a:r>
            <a:r>
              <a:rPr lang="pl-PL" sz="2000" b="1" dirty="0"/>
              <a:t>podstawowego</a:t>
            </a:r>
            <a:r>
              <a:rPr lang="pl-PL" sz="2000" dirty="0"/>
              <a:t> poziomu dofinansowania – oświadczenie o dochodzie, wymagane podanie na podstawie jakich dokumentów wyliczono</a:t>
            </a:r>
          </a:p>
          <a:p>
            <a:pPr lvl="1" fontAlgn="auto">
              <a:spcBef>
                <a:spcPts val="0"/>
              </a:spcBef>
              <a:spcAft>
                <a:spcPts val="0"/>
              </a:spcAft>
              <a:buFont typeface="Arial" panose="020B0604020202020204" pitchFamily="34" charset="0"/>
              <a:buChar char="•"/>
              <a:defRPr/>
            </a:pPr>
            <a:endParaRPr lang="pl-PL" sz="2000" dirty="0"/>
          </a:p>
          <a:p>
            <a:pPr lvl="1" fontAlgn="auto">
              <a:spcBef>
                <a:spcPts val="0"/>
              </a:spcBef>
              <a:spcAft>
                <a:spcPts val="0"/>
              </a:spcAft>
              <a:buFont typeface="Arial" panose="020B0604020202020204" pitchFamily="34" charset="0"/>
              <a:buNone/>
              <a:defRPr/>
            </a:pPr>
            <a:r>
              <a:rPr lang="pl-PL" sz="2000" dirty="0"/>
              <a:t>2) Uprawnieni do </a:t>
            </a:r>
            <a:r>
              <a:rPr lang="pl-PL" sz="2000" b="1" dirty="0"/>
              <a:t>podwyższonego</a:t>
            </a:r>
            <a:r>
              <a:rPr lang="pl-PL" sz="2000" dirty="0"/>
              <a:t> dofinansowania; przeciętny miesięczny dochód na jednego członka rodziny nie przekracza:  </a:t>
            </a:r>
          </a:p>
          <a:p>
            <a:pPr lvl="2" fontAlgn="auto">
              <a:spcBef>
                <a:spcPts val="0"/>
              </a:spcBef>
              <a:spcAft>
                <a:spcPts val="0"/>
              </a:spcAft>
              <a:buFont typeface="Arial" panose="020B0604020202020204" pitchFamily="34" charset="0"/>
              <a:buChar char="•"/>
              <a:defRPr/>
            </a:pPr>
            <a:r>
              <a:rPr lang="pl-PL" sz="2000" b="1" dirty="0">
                <a:solidFill>
                  <a:srgbClr val="00B050"/>
                </a:solidFill>
              </a:rPr>
              <a:t>1 400 zł </a:t>
            </a:r>
            <a:r>
              <a:rPr lang="pl-PL" sz="2000" dirty="0"/>
              <a:t>w gospodarstwie wieloosobowym ( od 1 lipca 2021: 1563,60 zł)</a:t>
            </a:r>
          </a:p>
          <a:p>
            <a:pPr lvl="2" fontAlgn="auto">
              <a:spcBef>
                <a:spcPts val="0"/>
              </a:spcBef>
              <a:spcAft>
                <a:spcPts val="0"/>
              </a:spcAft>
              <a:buFont typeface="Arial" panose="020B0604020202020204" pitchFamily="34" charset="0"/>
              <a:buChar char="•"/>
              <a:defRPr/>
            </a:pPr>
            <a:r>
              <a:rPr lang="pl-PL" sz="2000" b="1" dirty="0">
                <a:solidFill>
                  <a:srgbClr val="00B050"/>
                </a:solidFill>
              </a:rPr>
              <a:t>1 960 zł </a:t>
            </a:r>
            <a:r>
              <a:rPr lang="pl-PL" sz="2000" dirty="0"/>
              <a:t>w gospodarstwie jednoosobowym ( od 1 lipca 2021: 2189,04 zł)</a:t>
            </a:r>
          </a:p>
          <a:p>
            <a:pPr lvl="2" fontAlgn="auto">
              <a:spcBef>
                <a:spcPts val="0"/>
              </a:spcBef>
              <a:spcAft>
                <a:spcPts val="0"/>
              </a:spcAft>
              <a:buFont typeface="Arial" panose="020B0604020202020204" pitchFamily="34" charset="0"/>
              <a:buChar char="•"/>
              <a:defRPr/>
            </a:pPr>
            <a:r>
              <a:rPr lang="pl-PL" sz="2000" dirty="0"/>
              <a:t>Zaświadczenie o dochodzie wydawane jest przez gminę</a:t>
            </a:r>
            <a:endParaRPr lang="pl-PL"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dtytuł 1">
            <a:extLst>
              <a:ext uri="{FF2B5EF4-FFF2-40B4-BE49-F238E27FC236}">
                <a16:creationId xmlns:a16="http://schemas.microsoft.com/office/drawing/2014/main" id="{7019986D-ED03-4E4D-9F36-DD21170E6263}"/>
              </a:ext>
            </a:extLst>
          </p:cNvPr>
          <p:cNvSpPr>
            <a:spLocks noGrp="1"/>
          </p:cNvSpPr>
          <p:nvPr>
            <p:ph type="subTitle" idx="1"/>
          </p:nvPr>
        </p:nvSpPr>
        <p:spPr>
          <a:xfrm>
            <a:off x="6287887" y="4217427"/>
            <a:ext cx="5756662" cy="404741"/>
          </a:xfrm>
        </p:spPr>
        <p:txBody>
          <a:bodyPr/>
          <a:lstStyle/>
          <a:p>
            <a:r>
              <a:rPr lang="pl-PL" dirty="0">
                <a:solidFill>
                  <a:srgbClr val="0070C0"/>
                </a:solidFill>
              </a:rPr>
              <a:t>Spotkanie Gmina </a:t>
            </a:r>
            <a:r>
              <a:rPr lang="pl-PL" dirty="0">
                <a:solidFill>
                  <a:schemeClr val="accent1"/>
                </a:solidFill>
              </a:rPr>
              <a:t>Żórawina</a:t>
            </a:r>
            <a:r>
              <a:rPr lang="pl-PL" dirty="0">
                <a:solidFill>
                  <a:srgbClr val="0070C0"/>
                </a:solidFill>
              </a:rPr>
              <a:t>- 16.11.2021 r.</a:t>
            </a:r>
          </a:p>
          <a:p>
            <a:endParaRPr lang="pl-PL" dirty="0">
              <a:solidFill>
                <a:srgbClr val="0070C0"/>
              </a:solidFill>
            </a:endParaRPr>
          </a:p>
        </p:txBody>
      </p:sp>
      <p:sp>
        <p:nvSpPr>
          <p:cNvPr id="3" name="Tytuł 2">
            <a:extLst>
              <a:ext uri="{FF2B5EF4-FFF2-40B4-BE49-F238E27FC236}">
                <a16:creationId xmlns:a16="http://schemas.microsoft.com/office/drawing/2014/main" id="{40BDD7AE-E0D7-4976-9A83-E453DD351357}"/>
              </a:ext>
            </a:extLst>
          </p:cNvPr>
          <p:cNvSpPr>
            <a:spLocks noGrp="1"/>
          </p:cNvSpPr>
          <p:nvPr>
            <p:ph type="ctrTitle"/>
          </p:nvPr>
        </p:nvSpPr>
        <p:spPr>
          <a:xfrm>
            <a:off x="2297987" y="3429000"/>
            <a:ext cx="9894013" cy="659766"/>
          </a:xfrm>
        </p:spPr>
        <p:txBody>
          <a:bodyPr>
            <a:normAutofit fontScale="90000"/>
          </a:bodyPr>
          <a:lstStyle/>
          <a:p>
            <a:r>
              <a:rPr lang="pl-PL" dirty="0">
                <a:solidFill>
                  <a:schemeClr val="accent6">
                    <a:lumMod val="50000"/>
                  </a:schemeClr>
                </a:solidFill>
              </a:rPr>
              <a:t>Współpraca </a:t>
            </a:r>
            <a:r>
              <a:rPr lang="pl-PL" dirty="0" err="1">
                <a:solidFill>
                  <a:schemeClr val="accent6">
                    <a:lumMod val="50000"/>
                  </a:schemeClr>
                </a:solidFill>
              </a:rPr>
              <a:t>WFOŚiGW</a:t>
            </a:r>
            <a:r>
              <a:rPr lang="pl-PL" dirty="0">
                <a:solidFill>
                  <a:schemeClr val="accent6">
                    <a:lumMod val="50000"/>
                  </a:schemeClr>
                </a:solidFill>
              </a:rPr>
              <a:t> z samorządem w realizacji </a:t>
            </a:r>
            <a:br>
              <a:rPr lang="pl-PL" dirty="0">
                <a:solidFill>
                  <a:schemeClr val="accent6">
                    <a:lumMod val="50000"/>
                  </a:schemeClr>
                </a:solidFill>
              </a:rPr>
            </a:br>
            <a:r>
              <a:rPr lang="pl-PL" dirty="0">
                <a:solidFill>
                  <a:schemeClr val="accent6">
                    <a:lumMod val="50000"/>
                  </a:schemeClr>
                </a:solidFill>
              </a:rPr>
              <a:t>Programu Rządowego Czyste Powietrze</a:t>
            </a:r>
          </a:p>
        </p:txBody>
      </p:sp>
      <p:sp>
        <p:nvSpPr>
          <p:cNvPr id="4" name="Tytuł 1">
            <a:extLst>
              <a:ext uri="{FF2B5EF4-FFF2-40B4-BE49-F238E27FC236}">
                <a16:creationId xmlns:a16="http://schemas.microsoft.com/office/drawing/2014/main" id="{1B7CB19B-2E8E-4736-8AAC-73163B3424A7}"/>
              </a:ext>
            </a:extLst>
          </p:cNvPr>
          <p:cNvSpPr txBox="1">
            <a:spLocks/>
          </p:cNvSpPr>
          <p:nvPr/>
        </p:nvSpPr>
        <p:spPr>
          <a:xfrm>
            <a:off x="662970" y="5397601"/>
            <a:ext cx="9894013" cy="404741"/>
          </a:xfrm>
          <a:prstGeom prst="rect">
            <a:avLst/>
          </a:prstGeom>
        </p:spPr>
        <p:txBody>
          <a:bodyPr vert="horz" lIns="91440" tIns="45720" rIns="91440" bIns="45720" rtlCol="0" anchor="ctr">
            <a:normAutofit fontScale="85000" lnSpcReduction="20000"/>
          </a:bodyPr>
          <a:lstStyle>
            <a:lvl1pPr algn="ctr" defTabSz="914400" rtl="0" eaLnBrk="1" latinLnBrk="0" hangingPunct="1">
              <a:lnSpc>
                <a:spcPct val="90000"/>
              </a:lnSpc>
              <a:spcBef>
                <a:spcPct val="0"/>
              </a:spcBef>
              <a:buNone/>
              <a:defRPr sz="1600" kern="1200">
                <a:solidFill>
                  <a:srgbClr val="6A7074"/>
                </a:solidFill>
                <a:latin typeface="Calibri  "/>
                <a:ea typeface="Roboto Medium" panose="02000000000000000000" pitchFamily="2" charset="0"/>
                <a:cs typeface="Arial" panose="020B0604020202020204" pitchFamily="34" charset="0"/>
              </a:defRPr>
            </a:lvl1pPr>
          </a:lstStyle>
          <a:p>
            <a:r>
              <a:rPr lang="pl-PL" sz="1600" dirty="0">
                <a:solidFill>
                  <a:schemeClr val="bg2">
                    <a:lumMod val="25000"/>
                  </a:schemeClr>
                </a:solidFill>
              </a:rPr>
              <a:t>Spotkanie realizowane w ramach Projektu „Ogólnopolski system wsparcia doradczego dla sektora publicznego, mieszkaniowego oraz przedsiębiorstw w zakresie efektywności energetycznej oraz OZE”</a:t>
            </a:r>
          </a:p>
        </p:txBody>
      </p:sp>
    </p:spTree>
    <p:extLst>
      <p:ext uri="{BB962C8B-B14F-4D97-AF65-F5344CB8AC3E}">
        <p14:creationId xmlns:p14="http://schemas.microsoft.com/office/powerpoint/2010/main" val="347247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14325"/>
            <a:ext cx="10515600" cy="487363"/>
          </a:xfrm>
        </p:spPr>
        <p:txBody>
          <a:bodyPr rtlCol="0">
            <a:normAutofit fontScale="90000"/>
          </a:bodyPr>
          <a:lstStyle/>
          <a:p>
            <a:pPr fontAlgn="auto">
              <a:spcAft>
                <a:spcPts val="0"/>
              </a:spcAft>
              <a:defRPr/>
            </a:pPr>
            <a:r>
              <a:rPr lang="pl-PL" dirty="0"/>
              <a:t>Okres kwalifikowania kosztów</a:t>
            </a:r>
          </a:p>
        </p:txBody>
      </p:sp>
      <p:sp>
        <p:nvSpPr>
          <p:cNvPr id="3" name="Symbol zastępczy zawartości 2"/>
          <p:cNvSpPr>
            <a:spLocks noGrp="1"/>
          </p:cNvSpPr>
          <p:nvPr>
            <p:ph idx="1"/>
          </p:nvPr>
        </p:nvSpPr>
        <p:spPr>
          <a:xfrm>
            <a:off x="595313" y="1108075"/>
            <a:ext cx="11075987" cy="4481513"/>
          </a:xfrm>
        </p:spPr>
        <p:txBody>
          <a:bodyPr rtlCol="0"/>
          <a:lstStyle/>
          <a:p>
            <a:pPr fontAlgn="auto">
              <a:spcAft>
                <a:spcPts val="0"/>
              </a:spcAft>
              <a:buFont typeface="Arial" panose="020B0604020202020204" pitchFamily="34" charset="0"/>
              <a:buNone/>
              <a:defRPr/>
            </a:pPr>
            <a:r>
              <a:rPr lang="pl-PL" sz="2000" b="1" dirty="0">
                <a:solidFill>
                  <a:schemeClr val="tx1"/>
                </a:solidFill>
              </a:rPr>
              <a:t>Okres kwalifikowalności kosztów: </a:t>
            </a:r>
            <a:endParaRPr lang="pl-PL" sz="2000" dirty="0">
              <a:solidFill>
                <a:schemeClr val="tx1"/>
              </a:solidFill>
            </a:endParaRPr>
          </a:p>
          <a:p>
            <a:pPr marL="285750" indent="-285750" fontAlgn="auto">
              <a:spcAft>
                <a:spcPts val="0"/>
              </a:spcAft>
              <a:buFont typeface="Arial" panose="020B0604020202020204" pitchFamily="34" charset="0"/>
              <a:buChar char="•"/>
              <a:defRPr/>
            </a:pPr>
            <a:r>
              <a:rPr lang="pl-PL" sz="2000" b="1" dirty="0">
                <a:solidFill>
                  <a:schemeClr val="tx1"/>
                </a:solidFill>
              </a:rPr>
              <a:t>rozpoczęcie przedsięwzięcia</a:t>
            </a:r>
            <a:r>
              <a:rPr lang="pl-PL" sz="2000" dirty="0">
                <a:solidFill>
                  <a:schemeClr val="tx1"/>
                </a:solidFill>
              </a:rPr>
              <a:t> rozumiane jest, jako poniesienie pierwszego kosztu kwalifikowanego (data wystawienia pierwszej faktury lub równoważnego dokumentu księgowego) i może nastąpić nie wcześniej niż </a:t>
            </a:r>
            <a:r>
              <a:rPr lang="pl-PL" sz="2000" b="1" dirty="0">
                <a:solidFill>
                  <a:schemeClr val="accent1">
                    <a:lumMod val="75000"/>
                  </a:schemeClr>
                </a:solidFill>
              </a:rPr>
              <a:t>6 miesięcy przed datą złożenia wniosku </a:t>
            </a:r>
            <a:r>
              <a:rPr lang="pl-PL" sz="2000" dirty="0">
                <a:solidFill>
                  <a:schemeClr val="tx1"/>
                </a:solidFill>
              </a:rPr>
              <a:t>o dofinansowanie. Koszty poniesione wcześniej, a także przed </a:t>
            </a:r>
            <a:r>
              <a:rPr lang="pl-PL" sz="2000" b="1" dirty="0">
                <a:solidFill>
                  <a:schemeClr val="accent1">
                    <a:lumMod val="75000"/>
                  </a:schemeClr>
                </a:solidFill>
              </a:rPr>
              <a:t>datą 15.05.2020 r. </a:t>
            </a:r>
            <a:r>
              <a:rPr lang="pl-PL" sz="2000" dirty="0">
                <a:solidFill>
                  <a:schemeClr val="tx1"/>
                </a:solidFill>
              </a:rPr>
              <a:t>uznawane są za niekwalifikowane.</a:t>
            </a:r>
          </a:p>
          <a:p>
            <a:pPr marL="285750" indent="-285750" fontAlgn="auto">
              <a:spcAft>
                <a:spcPts val="0"/>
              </a:spcAft>
              <a:buFont typeface="Arial" panose="020B0604020202020204" pitchFamily="34" charset="0"/>
              <a:buChar char="•"/>
              <a:defRPr/>
            </a:pPr>
            <a:r>
              <a:rPr lang="pl-PL" sz="2000" b="1" dirty="0">
                <a:solidFill>
                  <a:schemeClr val="tx1"/>
                </a:solidFill>
              </a:rPr>
              <a:t>zakończenie przedsięwzięcia </a:t>
            </a:r>
            <a:r>
              <a:rPr lang="pl-PL" sz="2000" dirty="0">
                <a:solidFill>
                  <a:schemeClr val="tx1"/>
                </a:solidFill>
              </a:rPr>
              <a:t>(data wystawienia ostatniej faktury lub równoważnego dokumentu księgowego lub innego dokumentu potwierdzającego wykonanie prac) oznacza rzeczowe zakończenie wszystkich prac objętych umową o dofinansowanie, pozwalające na prawidłową eksploatację zamontowanych urządzeń. W ramach Programu finansowane są również przedsięwzięcia zakończone przed dniem złożenia wniosku o dofinansowanie, pod warunkiem, że nie zostały rozpoczęte wcześniej niż sześć miesięcy przed datą złożenia wniosku o dofinansowanie oraz nie wcześniej niż przed datą wskazaną w ogłoszeniu o naborze wniosków o dofinansowanie.</a:t>
            </a:r>
          </a:p>
          <a:p>
            <a:pPr marL="285750" indent="-285750" fontAlgn="auto">
              <a:spcAft>
                <a:spcPts val="0"/>
              </a:spcAft>
              <a:buFont typeface="Arial" panose="020B0604020202020204" pitchFamily="34" charset="0"/>
              <a:buChar char="•"/>
              <a:defRPr/>
            </a:pPr>
            <a:r>
              <a:rPr lang="pl-PL" sz="2000" b="1" dirty="0">
                <a:solidFill>
                  <a:schemeClr val="tx1"/>
                </a:solidFill>
              </a:rPr>
              <a:t>okres realizacji</a:t>
            </a:r>
            <a:r>
              <a:rPr lang="pl-PL" sz="2000" dirty="0">
                <a:solidFill>
                  <a:schemeClr val="tx1"/>
                </a:solidFill>
              </a:rPr>
              <a:t> przedsięwzięcia wynosi do </a:t>
            </a:r>
            <a:r>
              <a:rPr lang="pl-PL" sz="2000" b="1" dirty="0">
                <a:solidFill>
                  <a:schemeClr val="tx1"/>
                </a:solidFill>
              </a:rPr>
              <a:t>30 miesięcy </a:t>
            </a:r>
            <a:r>
              <a:rPr lang="pl-PL" sz="2000" dirty="0">
                <a:solidFill>
                  <a:schemeClr val="tx1"/>
                </a:solidFill>
              </a:rPr>
              <a:t>od daty złożenia wniosku o dofinansowanie, lecz nie później, niż do </a:t>
            </a:r>
            <a:r>
              <a:rPr lang="pl-PL" sz="2000" b="1" dirty="0">
                <a:solidFill>
                  <a:schemeClr val="tx1"/>
                </a:solidFill>
              </a:rPr>
              <a:t>30.06.2029 r</a:t>
            </a:r>
            <a:r>
              <a:rPr lang="pl-PL" sz="2000" dirty="0">
                <a:solidFill>
                  <a:schemeClr val="tx1"/>
                </a:solidFill>
              </a:rPr>
              <a:t>. </a:t>
            </a:r>
          </a:p>
          <a:p>
            <a:pPr fontAlgn="auto">
              <a:spcAft>
                <a:spcPts val="0"/>
              </a:spcAft>
              <a:buFont typeface="Arial" panose="020B0604020202020204" pitchFamily="34" charset="0"/>
              <a:buNone/>
              <a:defRPr/>
            </a:pPr>
            <a:endParaRPr lang="pl-PL"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CDC1F0B-F03D-4847-927D-D9E34EB1CB1F}"/>
              </a:ext>
            </a:extLst>
          </p:cNvPr>
          <p:cNvSpPr>
            <a:spLocks noGrp="1"/>
          </p:cNvSpPr>
          <p:nvPr>
            <p:ph type="title"/>
          </p:nvPr>
        </p:nvSpPr>
        <p:spPr/>
        <p:txBody>
          <a:bodyPr>
            <a:normAutofit fontScale="90000"/>
          </a:bodyPr>
          <a:lstStyle/>
          <a:p>
            <a:endParaRPr lang="pl-PL"/>
          </a:p>
        </p:txBody>
      </p:sp>
      <p:sp>
        <p:nvSpPr>
          <p:cNvPr id="8" name="Symbol zastępczy zawartości 7">
            <a:extLst>
              <a:ext uri="{FF2B5EF4-FFF2-40B4-BE49-F238E27FC236}">
                <a16:creationId xmlns:a16="http://schemas.microsoft.com/office/drawing/2014/main" id="{097B8A81-3082-47FC-B615-B8E3E60AC47A}"/>
              </a:ext>
            </a:extLst>
          </p:cNvPr>
          <p:cNvSpPr>
            <a:spLocks noGrp="1"/>
          </p:cNvSpPr>
          <p:nvPr>
            <p:ph idx="1"/>
          </p:nvPr>
        </p:nvSpPr>
        <p:spPr/>
        <p:txBody>
          <a:bodyPr/>
          <a:lstStyle/>
          <a:p>
            <a:endParaRPr lang="pl-PL"/>
          </a:p>
        </p:txBody>
      </p:sp>
      <p:pic>
        <p:nvPicPr>
          <p:cNvPr id="9" name="Obraz 8">
            <a:extLst>
              <a:ext uri="{FF2B5EF4-FFF2-40B4-BE49-F238E27FC236}">
                <a16:creationId xmlns:a16="http://schemas.microsoft.com/office/drawing/2014/main" id="{D0FAB613-4BAD-455A-86E4-A835F651E74E}"/>
              </a:ext>
            </a:extLst>
          </p:cNvPr>
          <p:cNvPicPr>
            <a:picLocks noChangeAspect="1"/>
          </p:cNvPicPr>
          <p:nvPr/>
        </p:nvPicPr>
        <p:blipFill>
          <a:blip r:embed="rId2"/>
          <a:stretch>
            <a:fillRect/>
          </a:stretch>
        </p:blipFill>
        <p:spPr>
          <a:xfrm>
            <a:off x="-94268" y="1741747"/>
            <a:ext cx="10081648" cy="4091715"/>
          </a:xfrm>
          <a:prstGeom prst="rect">
            <a:avLst/>
          </a:prstGeom>
        </p:spPr>
      </p:pic>
    </p:spTree>
    <p:extLst>
      <p:ext uri="{BB962C8B-B14F-4D97-AF65-F5344CB8AC3E}">
        <p14:creationId xmlns:p14="http://schemas.microsoft.com/office/powerpoint/2010/main" val="2727566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425FD9D-6082-4441-8661-0241E7CDD148}"/>
              </a:ext>
            </a:extLst>
          </p:cNvPr>
          <p:cNvSpPr>
            <a:spLocks noGrp="1"/>
          </p:cNvSpPr>
          <p:nvPr>
            <p:ph type="title"/>
          </p:nvPr>
        </p:nvSpPr>
        <p:spPr/>
        <p:txBody>
          <a:bodyPr>
            <a:normAutofit fontScale="90000"/>
          </a:bodyPr>
          <a:lstStyle/>
          <a:p>
            <a:endParaRPr lang="pl-PL"/>
          </a:p>
        </p:txBody>
      </p:sp>
      <p:pic>
        <p:nvPicPr>
          <p:cNvPr id="5" name="Symbol zastępczy zawartości 4">
            <a:extLst>
              <a:ext uri="{FF2B5EF4-FFF2-40B4-BE49-F238E27FC236}">
                <a16:creationId xmlns:a16="http://schemas.microsoft.com/office/drawing/2014/main" id="{C6B391F4-A9FC-4BBB-9D6C-F1F1277863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5894173"/>
          </a:xfrm>
        </p:spPr>
      </p:pic>
    </p:spTree>
    <p:extLst>
      <p:ext uri="{BB962C8B-B14F-4D97-AF65-F5344CB8AC3E}">
        <p14:creationId xmlns:p14="http://schemas.microsoft.com/office/powerpoint/2010/main" val="35464007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ytuł 1"/>
          <p:cNvSpPr>
            <a:spLocks noGrp="1"/>
          </p:cNvSpPr>
          <p:nvPr>
            <p:ph type="title"/>
          </p:nvPr>
        </p:nvSpPr>
        <p:spPr>
          <a:xfrm>
            <a:off x="1570038" y="333375"/>
            <a:ext cx="8559800" cy="1143000"/>
          </a:xfrm>
        </p:spPr>
        <p:txBody>
          <a:bodyPr/>
          <a:lstStyle/>
          <a:p>
            <a:r>
              <a:rPr lang="pl-PL" sz="2900">
                <a:latin typeface="Calibri" pitchFamily="34" charset="0"/>
                <a:cs typeface="Arial" charset="0"/>
              </a:rPr>
              <a:t>Maksymalny poziom dotacji dla całego przedsięwzięcia</a:t>
            </a:r>
          </a:p>
        </p:txBody>
      </p:sp>
      <p:sp>
        <p:nvSpPr>
          <p:cNvPr id="6" name="pole tekstowe 5"/>
          <p:cNvSpPr txBox="1"/>
          <p:nvPr/>
        </p:nvSpPr>
        <p:spPr>
          <a:xfrm>
            <a:off x="1555750" y="1281113"/>
            <a:ext cx="9015413" cy="76835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200" b="0" i="0" u="none" strike="noStrike" kern="1200" cap="none" spc="0" normalizeH="0" baseline="0" noProof="0" dirty="0">
                <a:ln>
                  <a:noFill/>
                </a:ln>
                <a:solidFill>
                  <a:srgbClr val="4472C4">
                    <a:lumMod val="50000"/>
                  </a:srgbClr>
                </a:solidFill>
                <a:effectLst/>
                <a:uLnTx/>
                <a:uFillTx/>
                <a:latin typeface="Calibri"/>
                <a:ea typeface="+mn-ea"/>
                <a:cs typeface="Arial" charset="0"/>
              </a:rPr>
              <a:t>Ponadto istnieje </a:t>
            </a:r>
            <a:r>
              <a:rPr kumimoji="0" lang="pl-PL" sz="2200" b="1" i="0" u="none" strike="noStrike" kern="1200" cap="none" spc="0" normalizeH="0" baseline="0" noProof="0" dirty="0">
                <a:ln>
                  <a:noFill/>
                </a:ln>
                <a:solidFill>
                  <a:srgbClr val="4472C4">
                    <a:lumMod val="50000"/>
                  </a:srgbClr>
                </a:solidFill>
                <a:effectLst/>
                <a:uLnTx/>
                <a:uFillTx/>
                <a:latin typeface="Calibri"/>
                <a:ea typeface="+mn-ea"/>
                <a:cs typeface="Arial" charset="0"/>
              </a:rPr>
              <a:t>limit</a:t>
            </a:r>
            <a:r>
              <a:rPr kumimoji="0" lang="pl-PL" sz="2200" b="0" i="0" u="none" strike="noStrike" kern="1200" cap="none" spc="0" normalizeH="0" baseline="0" noProof="0" dirty="0">
                <a:ln>
                  <a:noFill/>
                </a:ln>
                <a:solidFill>
                  <a:srgbClr val="4472C4">
                    <a:lumMod val="50000"/>
                  </a:srgbClr>
                </a:solidFill>
                <a:effectLst/>
                <a:uLnTx/>
                <a:uFillTx/>
                <a:latin typeface="Calibri"/>
                <a:ea typeface="+mn-ea"/>
                <a:cs typeface="Arial" charset="0"/>
              </a:rPr>
              <a:t> całkowitej wysokości dotacji dla całego przedsięwzięcia. Limit zależy zarówno od poziomu dofinansowania jak i zakresu prac.</a:t>
            </a:r>
          </a:p>
        </p:txBody>
      </p:sp>
      <p:graphicFrame>
        <p:nvGraphicFramePr>
          <p:cNvPr id="3" name="Tabela 2"/>
          <p:cNvGraphicFramePr>
            <a:graphicFrameLocks noGrp="1"/>
          </p:cNvGraphicFramePr>
          <p:nvPr>
            <p:extLst>
              <p:ext uri="{D42A27DB-BD31-4B8C-83A1-F6EECF244321}">
                <p14:modId xmlns:p14="http://schemas.microsoft.com/office/powerpoint/2010/main" val="3585929028"/>
              </p:ext>
            </p:extLst>
          </p:nvPr>
        </p:nvGraphicFramePr>
        <p:xfrm>
          <a:off x="1606858" y="2398713"/>
          <a:ext cx="8963180" cy="3427200"/>
        </p:xfrm>
        <a:graphic>
          <a:graphicData uri="http://schemas.openxmlformats.org/drawingml/2006/table">
            <a:tbl>
              <a:tblPr firstRow="1" bandRow="1">
                <a:tableStyleId>{5C22544A-7EE6-4342-B048-85BDC9FD1C3A}</a:tableStyleId>
              </a:tblPr>
              <a:tblGrid>
                <a:gridCol w="4481590">
                  <a:extLst>
                    <a:ext uri="{9D8B030D-6E8A-4147-A177-3AD203B41FA5}">
                      <a16:colId xmlns:a16="http://schemas.microsoft.com/office/drawing/2014/main" val="20000"/>
                    </a:ext>
                  </a:extLst>
                </a:gridCol>
                <a:gridCol w="4481590">
                  <a:extLst>
                    <a:ext uri="{9D8B030D-6E8A-4147-A177-3AD203B41FA5}">
                      <a16:colId xmlns:a16="http://schemas.microsoft.com/office/drawing/2014/main" val="20001"/>
                    </a:ext>
                  </a:extLst>
                </a:gridCol>
              </a:tblGrid>
              <a:tr h="576000">
                <a:tc>
                  <a:txBody>
                    <a:bodyPr/>
                    <a:lstStyle/>
                    <a:p>
                      <a:pPr algn="ctr"/>
                      <a:r>
                        <a:rPr lang="pl-PL" sz="2400" dirty="0"/>
                        <a:t>Podstawowy poziom dofinansowania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2400" dirty="0"/>
                        <a:t>Podstawowy  poziom dofinansowania</a:t>
                      </a:r>
                    </a:p>
                  </a:txBody>
                  <a:tcPr anchor="ctr"/>
                </a:tc>
                <a:extLst>
                  <a:ext uri="{0D108BD9-81ED-4DB2-BD59-A6C34878D82A}">
                    <a16:rowId xmlns:a16="http://schemas.microsoft.com/office/drawing/2014/main" val="10000"/>
                  </a:ext>
                </a:extLst>
              </a:tr>
              <a:tr h="370840">
                <a:tc>
                  <a:txBody>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2000" u="none" dirty="0">
                          <a:solidFill>
                            <a:schemeClr val="accent1">
                              <a:lumMod val="50000"/>
                            </a:schemeClr>
                          </a:solidFill>
                        </a:rPr>
                        <a:t>wymiana źródła ciepła </a:t>
                      </a:r>
                      <a:r>
                        <a:rPr lang="pl-PL" sz="2000" b="1" u="none" dirty="0">
                          <a:solidFill>
                            <a:schemeClr val="accent1">
                              <a:lumMod val="50000"/>
                            </a:schemeClr>
                          </a:solidFill>
                        </a:rPr>
                        <a:t>na pompę ciepła (typu p/w lub gruntowa)</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2000" u="none" dirty="0">
                          <a:solidFill>
                            <a:schemeClr val="accent1">
                              <a:lumMod val="50000"/>
                            </a:schemeClr>
                          </a:solidFill>
                        </a:rPr>
                        <a:t>wentylacja mechaniczna</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2000" u="none" dirty="0">
                          <a:solidFill>
                            <a:schemeClr val="accent1">
                              <a:lumMod val="50000"/>
                            </a:schemeClr>
                          </a:solidFill>
                        </a:rPr>
                        <a:t>termomodernizacja</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2000" u="none" dirty="0">
                          <a:solidFill>
                            <a:schemeClr val="accent1">
                              <a:lumMod val="50000"/>
                            </a:schemeClr>
                          </a:solidFill>
                        </a:rPr>
                        <a:t>dokumentacja</a:t>
                      </a:r>
                    </a:p>
                  </a:txBody>
                  <a:tcPr anchor="ctr"/>
                </a:tc>
                <a:tc>
                  <a:txBody>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2000" u="none" kern="1200" dirty="0">
                          <a:solidFill>
                            <a:schemeClr val="accent1">
                              <a:lumMod val="50000"/>
                            </a:schemeClr>
                          </a:solidFill>
                          <a:latin typeface="+mn-lt"/>
                          <a:ea typeface="+mn-ea"/>
                          <a:cs typeface="+mn-cs"/>
                        </a:rPr>
                        <a:t>wymiana źródła ciepła na </a:t>
                      </a:r>
                      <a:r>
                        <a:rPr lang="pl-PL" sz="2000" b="1" u="none" kern="1200" dirty="0">
                          <a:solidFill>
                            <a:schemeClr val="accent1">
                              <a:lumMod val="50000"/>
                            </a:schemeClr>
                          </a:solidFill>
                          <a:latin typeface="+mn-lt"/>
                          <a:ea typeface="+mn-ea"/>
                          <a:cs typeface="+mn-cs"/>
                        </a:rPr>
                        <a:t>inne niż pompa ciepła (typu powietrze/woda lub gruntowa)</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2000" u="none" kern="1200" dirty="0">
                          <a:solidFill>
                            <a:schemeClr val="accent1">
                              <a:lumMod val="50000"/>
                            </a:schemeClr>
                          </a:solidFill>
                          <a:latin typeface="+mn-lt"/>
                          <a:ea typeface="+mn-ea"/>
                          <a:cs typeface="+mn-cs"/>
                        </a:rPr>
                        <a:t>wentylacja mechaniczna</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2000" u="none" kern="1200" dirty="0">
                          <a:solidFill>
                            <a:schemeClr val="accent1">
                              <a:lumMod val="50000"/>
                            </a:schemeClr>
                          </a:solidFill>
                          <a:latin typeface="+mn-lt"/>
                          <a:ea typeface="+mn-ea"/>
                          <a:cs typeface="+mn-cs"/>
                        </a:rPr>
                        <a:t>termomodernizacja</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2000" u="none" kern="1200" dirty="0">
                          <a:solidFill>
                            <a:schemeClr val="accent1">
                              <a:lumMod val="50000"/>
                            </a:schemeClr>
                          </a:solidFill>
                          <a:latin typeface="+mn-lt"/>
                          <a:ea typeface="+mn-ea"/>
                          <a:cs typeface="+mn-cs"/>
                        </a:rPr>
                        <a:t>dokumentacja</a:t>
                      </a:r>
                    </a:p>
                  </a:txBody>
                  <a:tcPr anchor="ctr"/>
                </a:tc>
                <a:extLst>
                  <a:ext uri="{0D108BD9-81ED-4DB2-BD59-A6C34878D82A}">
                    <a16:rowId xmlns:a16="http://schemas.microsoft.com/office/drawing/2014/main" val="10001"/>
                  </a:ext>
                </a:extLst>
              </a:tr>
              <a:tr h="684000">
                <a:tc>
                  <a:txBody>
                    <a:bodyPr/>
                    <a:lstStyle/>
                    <a:p>
                      <a:pPr algn="ctr"/>
                      <a:r>
                        <a:rPr lang="pl-PL" sz="2400" b="1" dirty="0">
                          <a:solidFill>
                            <a:schemeClr val="accent1">
                              <a:lumMod val="50000"/>
                            </a:schemeClr>
                          </a:solidFill>
                        </a:rPr>
                        <a:t>25 000 zł + 5 000 zł </a:t>
                      </a:r>
                      <a:r>
                        <a:rPr lang="pl-PL" sz="2400" b="1" dirty="0" err="1">
                          <a:solidFill>
                            <a:schemeClr val="accent1">
                              <a:lumMod val="50000"/>
                            </a:schemeClr>
                          </a:solidFill>
                        </a:rPr>
                        <a:t>fotowoltaika</a:t>
                      </a:r>
                      <a:endParaRPr lang="pl-PL" sz="2400" b="1"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2400" b="1" dirty="0">
                          <a:solidFill>
                            <a:schemeClr val="accent1">
                              <a:lumMod val="50000"/>
                            </a:schemeClr>
                          </a:solidFill>
                        </a:rPr>
                        <a:t>20 000 zł + 5 000 zł </a:t>
                      </a:r>
                      <a:r>
                        <a:rPr lang="pl-PL" sz="2400" b="1" dirty="0" err="1">
                          <a:solidFill>
                            <a:schemeClr val="accent1">
                              <a:lumMod val="50000"/>
                            </a:schemeClr>
                          </a:solidFill>
                        </a:rPr>
                        <a:t>fotowoltaika</a:t>
                      </a:r>
                      <a:endParaRPr lang="pl-PL" sz="2400" b="1" dirty="0">
                        <a:solidFill>
                          <a:schemeClr val="accent1">
                            <a:lumMod val="50000"/>
                          </a:schemeClr>
                        </a:solidFill>
                      </a:endParaRPr>
                    </a:p>
                  </a:txBody>
                  <a:tcPr anchor="ctr"/>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ytuł 1"/>
          <p:cNvSpPr>
            <a:spLocks noGrp="1"/>
          </p:cNvSpPr>
          <p:nvPr>
            <p:ph type="title"/>
          </p:nvPr>
        </p:nvSpPr>
        <p:spPr>
          <a:xfrm>
            <a:off x="1412875" y="333375"/>
            <a:ext cx="8716963" cy="1143000"/>
          </a:xfrm>
        </p:spPr>
        <p:txBody>
          <a:bodyPr/>
          <a:lstStyle/>
          <a:p>
            <a:r>
              <a:rPr lang="pl-PL" sz="2900">
                <a:latin typeface="Calibri" pitchFamily="34" charset="0"/>
                <a:cs typeface="Arial" charset="0"/>
              </a:rPr>
              <a:t>Maksymalny poziom dotacji dla całego przedsięwzięcia</a:t>
            </a:r>
          </a:p>
        </p:txBody>
      </p:sp>
      <p:graphicFrame>
        <p:nvGraphicFramePr>
          <p:cNvPr id="3" name="Tabela 2"/>
          <p:cNvGraphicFramePr>
            <a:graphicFrameLocks noGrp="1"/>
          </p:cNvGraphicFramePr>
          <p:nvPr/>
        </p:nvGraphicFramePr>
        <p:xfrm>
          <a:off x="1962150" y="1708150"/>
          <a:ext cx="7009563" cy="3780000"/>
        </p:xfrm>
        <a:graphic>
          <a:graphicData uri="http://schemas.openxmlformats.org/drawingml/2006/table">
            <a:tbl>
              <a:tblPr firstRow="1" bandRow="1">
                <a:tableStyleId>{5C22544A-7EE6-4342-B048-85BDC9FD1C3A}</a:tableStyleId>
              </a:tblPr>
              <a:tblGrid>
                <a:gridCol w="7009563">
                  <a:extLst>
                    <a:ext uri="{9D8B030D-6E8A-4147-A177-3AD203B41FA5}">
                      <a16:colId xmlns:a16="http://schemas.microsoft.com/office/drawing/2014/main" val="20000"/>
                    </a:ext>
                  </a:extLst>
                </a:gridCol>
              </a:tblGrid>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2800" dirty="0"/>
                        <a:t>Podwyższony poziom dofinansowania</a:t>
                      </a:r>
                    </a:p>
                  </a:txBody>
                  <a:tcPr anchor="ctr"/>
                </a:tc>
                <a:extLst>
                  <a:ext uri="{0D108BD9-81ED-4DB2-BD59-A6C34878D82A}">
                    <a16:rowId xmlns:a16="http://schemas.microsoft.com/office/drawing/2014/main" val="10000"/>
                  </a:ext>
                </a:extLst>
              </a:tr>
              <a:tr h="2520000">
                <a:tc>
                  <a:txBody>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2400" u="none" kern="1200" dirty="0">
                          <a:solidFill>
                            <a:schemeClr val="accent1">
                              <a:lumMod val="50000"/>
                            </a:schemeClr>
                          </a:solidFill>
                          <a:latin typeface="+mn-lt"/>
                          <a:ea typeface="+mn-ea"/>
                          <a:cs typeface="+mn-cs"/>
                        </a:rPr>
                        <a:t>wymiana źródła ciepła</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2400" u="none" kern="1200" dirty="0">
                          <a:solidFill>
                            <a:schemeClr val="accent1">
                              <a:lumMod val="50000"/>
                            </a:schemeClr>
                          </a:solidFill>
                          <a:latin typeface="+mn-lt"/>
                          <a:ea typeface="+mn-ea"/>
                          <a:cs typeface="+mn-cs"/>
                        </a:rPr>
                        <a:t>wentylacja mechaniczna</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2400" u="none" kern="1200" dirty="0">
                          <a:solidFill>
                            <a:schemeClr val="accent1">
                              <a:lumMod val="50000"/>
                            </a:schemeClr>
                          </a:solidFill>
                          <a:latin typeface="+mn-lt"/>
                          <a:ea typeface="+mn-ea"/>
                          <a:cs typeface="+mn-cs"/>
                        </a:rPr>
                        <a:t>termomodernizacja</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2400" u="none" kern="1200" dirty="0">
                          <a:solidFill>
                            <a:schemeClr val="accent1">
                              <a:lumMod val="50000"/>
                            </a:schemeClr>
                          </a:solidFill>
                          <a:latin typeface="+mn-lt"/>
                          <a:ea typeface="+mn-ea"/>
                          <a:cs typeface="+mn-cs"/>
                        </a:rPr>
                        <a:t>dokumentacja</a:t>
                      </a:r>
                    </a:p>
                  </a:txBody>
                  <a:tcPr anchor="ctr"/>
                </a:tc>
                <a:extLst>
                  <a:ext uri="{0D108BD9-81ED-4DB2-BD59-A6C34878D82A}">
                    <a16:rowId xmlns:a16="http://schemas.microsoft.com/office/drawing/2014/main" val="10001"/>
                  </a:ext>
                </a:extLst>
              </a:tr>
              <a:tr h="684000">
                <a:tc>
                  <a:txBody>
                    <a:bodyPr/>
                    <a:lstStyle/>
                    <a:p>
                      <a:pPr algn="ctr"/>
                      <a:r>
                        <a:rPr lang="pl-PL" sz="2800" b="1" dirty="0">
                          <a:solidFill>
                            <a:schemeClr val="accent1">
                              <a:lumMod val="50000"/>
                            </a:schemeClr>
                          </a:solidFill>
                        </a:rPr>
                        <a:t>32 000 zł + 5 000 zł </a:t>
                      </a:r>
                      <a:r>
                        <a:rPr lang="pl-PL" sz="2800" b="1" dirty="0" err="1">
                          <a:solidFill>
                            <a:schemeClr val="accent1">
                              <a:lumMod val="50000"/>
                            </a:schemeClr>
                          </a:solidFill>
                        </a:rPr>
                        <a:t>fotowoltaika</a:t>
                      </a:r>
                      <a:endParaRPr lang="pl-PL" sz="2800" b="1" dirty="0">
                        <a:solidFill>
                          <a:schemeClr val="accent1">
                            <a:lumMod val="50000"/>
                          </a:schemeClr>
                        </a:solidFill>
                      </a:endParaRPr>
                    </a:p>
                  </a:txBody>
                  <a:tcPr anchor="ctr"/>
                </a:tc>
                <a:extLst>
                  <a:ext uri="{0D108BD9-81ED-4DB2-BD59-A6C34878D82A}">
                    <a16:rowId xmlns:a16="http://schemas.microsoft.com/office/drawing/2014/main" val="10002"/>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ytuł 1"/>
          <p:cNvSpPr>
            <a:spLocks noGrp="1"/>
          </p:cNvSpPr>
          <p:nvPr>
            <p:ph type="title"/>
          </p:nvPr>
        </p:nvSpPr>
        <p:spPr>
          <a:xfrm>
            <a:off x="1585913" y="333375"/>
            <a:ext cx="8543925" cy="1143000"/>
          </a:xfrm>
        </p:spPr>
        <p:txBody>
          <a:bodyPr/>
          <a:lstStyle/>
          <a:p>
            <a:r>
              <a:rPr lang="pl-PL" sz="2900">
                <a:latin typeface="Calibri" pitchFamily="34" charset="0"/>
                <a:cs typeface="Arial" charset="0"/>
              </a:rPr>
              <a:t>Maksymalny poziom dotacji dla całego przedsięwzięcia</a:t>
            </a:r>
          </a:p>
        </p:txBody>
      </p:sp>
      <p:graphicFrame>
        <p:nvGraphicFramePr>
          <p:cNvPr id="3" name="Tabela 2"/>
          <p:cNvGraphicFramePr>
            <a:graphicFrameLocks noGrp="1"/>
          </p:cNvGraphicFramePr>
          <p:nvPr/>
        </p:nvGraphicFramePr>
        <p:xfrm>
          <a:off x="1488370" y="1642560"/>
          <a:ext cx="9000000" cy="3572880"/>
        </p:xfrm>
        <a:graphic>
          <a:graphicData uri="http://schemas.openxmlformats.org/drawingml/2006/table">
            <a:tbl>
              <a:tblPr firstRow="1" bandRow="1">
                <a:tableStyleId>{5C22544A-7EE6-4342-B048-85BDC9FD1C3A}</a:tableStyleId>
              </a:tblPr>
              <a:tblGrid>
                <a:gridCol w="4500000">
                  <a:extLst>
                    <a:ext uri="{9D8B030D-6E8A-4147-A177-3AD203B41FA5}">
                      <a16:colId xmlns:a16="http://schemas.microsoft.com/office/drawing/2014/main" val="20000"/>
                    </a:ext>
                  </a:extLst>
                </a:gridCol>
                <a:gridCol w="4500000">
                  <a:extLst>
                    <a:ext uri="{9D8B030D-6E8A-4147-A177-3AD203B41FA5}">
                      <a16:colId xmlns:a16="http://schemas.microsoft.com/office/drawing/2014/main" val="20001"/>
                    </a:ext>
                  </a:extLst>
                </a:gridCol>
              </a:tblGrid>
              <a:tr h="576000">
                <a:tc>
                  <a:txBody>
                    <a:bodyPr/>
                    <a:lstStyle/>
                    <a:p>
                      <a:pPr algn="ctr"/>
                      <a:r>
                        <a:rPr lang="pl-PL" sz="2800" dirty="0"/>
                        <a:t>Podstawowy poziom dofinansowania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2800" dirty="0"/>
                        <a:t>Podwyższony poziom dofinansowania</a:t>
                      </a:r>
                    </a:p>
                  </a:txBody>
                  <a:tcPr anchor="ctr"/>
                </a:tc>
                <a:extLst>
                  <a:ext uri="{0D108BD9-81ED-4DB2-BD59-A6C34878D82A}">
                    <a16:rowId xmlns:a16="http://schemas.microsoft.com/office/drawing/2014/main" val="10000"/>
                  </a:ext>
                </a:extLst>
              </a:tr>
              <a:tr h="1944000">
                <a:tc gridSpan="2">
                  <a:txBody>
                    <a:bodyPr/>
                    <a:lstStyle/>
                    <a:p>
                      <a:pPr marL="3086100" marR="0" lvl="6"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2400" u="none" kern="1200" dirty="0">
                          <a:solidFill>
                            <a:schemeClr val="accent1">
                              <a:lumMod val="50000"/>
                            </a:schemeClr>
                          </a:solidFill>
                          <a:latin typeface="+mn-lt"/>
                          <a:ea typeface="+mn-ea"/>
                          <a:cs typeface="+mn-cs"/>
                        </a:rPr>
                        <a:t>brak wymiany źródła ciepła</a:t>
                      </a:r>
                    </a:p>
                    <a:p>
                      <a:pPr marL="3086100" marR="0" lvl="6"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2400" u="none" kern="1200" dirty="0">
                          <a:solidFill>
                            <a:schemeClr val="accent1">
                              <a:lumMod val="50000"/>
                            </a:schemeClr>
                          </a:solidFill>
                          <a:latin typeface="+mn-lt"/>
                          <a:ea typeface="+mn-ea"/>
                          <a:cs typeface="+mn-cs"/>
                        </a:rPr>
                        <a:t>wentylacja mechaniczna</a:t>
                      </a:r>
                    </a:p>
                    <a:p>
                      <a:pPr marL="3086100" marR="0" lvl="6"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2400" u="none" kern="1200" dirty="0">
                          <a:solidFill>
                            <a:schemeClr val="accent1">
                              <a:lumMod val="50000"/>
                            </a:schemeClr>
                          </a:solidFill>
                          <a:latin typeface="+mn-lt"/>
                          <a:ea typeface="+mn-ea"/>
                          <a:cs typeface="+mn-cs"/>
                        </a:rPr>
                        <a:t>termomodernizacja</a:t>
                      </a:r>
                    </a:p>
                    <a:p>
                      <a:pPr marL="3086100" marR="0" lvl="6"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2400" u="none" kern="1200" dirty="0">
                          <a:solidFill>
                            <a:schemeClr val="accent1">
                              <a:lumMod val="50000"/>
                            </a:schemeClr>
                          </a:solidFill>
                          <a:latin typeface="+mn-lt"/>
                          <a:ea typeface="+mn-ea"/>
                          <a:cs typeface="+mn-cs"/>
                        </a:rPr>
                        <a:t>dokumentacja</a:t>
                      </a:r>
                    </a:p>
                  </a:txBody>
                  <a:tcPr anchor="ctr"/>
                </a:tc>
                <a:tc hMerge="1">
                  <a:txBody>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pl-PL" sz="2200" u="none" kern="1200" dirty="0">
                        <a:solidFill>
                          <a:schemeClr val="accent1">
                            <a:lumMod val="50000"/>
                          </a:schemeClr>
                        </a:solidFill>
                        <a:latin typeface="+mn-lt"/>
                        <a:ea typeface="+mn-ea"/>
                        <a:cs typeface="+mn-cs"/>
                      </a:endParaRPr>
                    </a:p>
                  </a:txBody>
                  <a:tcPr anchor="ctr"/>
                </a:tc>
                <a:extLst>
                  <a:ext uri="{0D108BD9-81ED-4DB2-BD59-A6C34878D82A}">
                    <a16:rowId xmlns:a16="http://schemas.microsoft.com/office/drawing/2014/main" val="10001"/>
                  </a:ext>
                </a:extLst>
              </a:tr>
              <a:tr h="684000">
                <a:tc>
                  <a:txBody>
                    <a:bodyPr/>
                    <a:lstStyle/>
                    <a:p>
                      <a:pPr algn="ctr"/>
                      <a:r>
                        <a:rPr lang="pl-PL" sz="2800" b="1" dirty="0">
                          <a:solidFill>
                            <a:schemeClr val="accent1">
                              <a:lumMod val="50000"/>
                            </a:schemeClr>
                          </a:solidFill>
                        </a:rPr>
                        <a:t>10 000 zł</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2800" b="1" dirty="0">
                          <a:solidFill>
                            <a:schemeClr val="accent1">
                              <a:lumMod val="50000"/>
                            </a:schemeClr>
                          </a:solidFill>
                        </a:rPr>
                        <a:t>15 000 zł</a:t>
                      </a:r>
                    </a:p>
                  </a:txBody>
                  <a:tcPr anchor="ctr"/>
                </a:tc>
                <a:extLst>
                  <a:ext uri="{0D108BD9-81ED-4DB2-BD59-A6C34878D82A}">
                    <a16:rowId xmlns:a16="http://schemas.microsoft.com/office/drawing/2014/main" val="10002"/>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F779BFB-03CE-4C22-BB84-254BE6F44A2F}"/>
              </a:ext>
            </a:extLst>
          </p:cNvPr>
          <p:cNvSpPr>
            <a:spLocks noGrp="1"/>
          </p:cNvSpPr>
          <p:nvPr>
            <p:ph type="title"/>
          </p:nvPr>
        </p:nvSpPr>
        <p:spPr/>
        <p:txBody>
          <a:bodyPr>
            <a:normAutofit fontScale="90000"/>
          </a:bodyPr>
          <a:lstStyle/>
          <a:p>
            <a:endParaRPr lang="pl-PL"/>
          </a:p>
        </p:txBody>
      </p:sp>
      <p:pic>
        <p:nvPicPr>
          <p:cNvPr id="5" name="Symbol zastępczy zawartości 4">
            <a:extLst>
              <a:ext uri="{FF2B5EF4-FFF2-40B4-BE49-F238E27FC236}">
                <a16:creationId xmlns:a16="http://schemas.microsoft.com/office/drawing/2014/main" id="{C1A3336D-226D-4B3A-A603-14997B6BEA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98854"/>
            <a:ext cx="12192000" cy="5980669"/>
          </a:xfrm>
        </p:spPr>
      </p:pic>
    </p:spTree>
    <p:extLst>
      <p:ext uri="{BB962C8B-B14F-4D97-AF65-F5344CB8AC3E}">
        <p14:creationId xmlns:p14="http://schemas.microsoft.com/office/powerpoint/2010/main" val="2225394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14325"/>
            <a:ext cx="10515600" cy="487363"/>
          </a:xfrm>
        </p:spPr>
        <p:txBody>
          <a:bodyPr rtlCol="0">
            <a:normAutofit fontScale="90000"/>
          </a:bodyPr>
          <a:lstStyle/>
          <a:p>
            <a:pPr fontAlgn="auto">
              <a:spcAft>
                <a:spcPts val="0"/>
              </a:spcAft>
              <a:defRPr/>
            </a:pPr>
            <a:r>
              <a:rPr lang="pl-PL" sz="3200" dirty="0">
                <a:latin typeface="Calibri" panose="020F0502020204030204" pitchFamily="34" charset="0"/>
                <a:cs typeface="Arial" panose="020B0604020202020204" pitchFamily="34" charset="0"/>
              </a:rPr>
              <a:t>Koszty kwalifikowane</a:t>
            </a:r>
          </a:p>
        </p:txBody>
      </p:sp>
      <p:sp>
        <p:nvSpPr>
          <p:cNvPr id="6" name="Prostokąt 5"/>
          <p:cNvSpPr/>
          <p:nvPr/>
        </p:nvSpPr>
        <p:spPr>
          <a:xfrm>
            <a:off x="1495425" y="1476375"/>
            <a:ext cx="8785225" cy="3460750"/>
          </a:xfrm>
          <a:prstGeom prst="rect">
            <a:avLst/>
          </a:prstGeom>
        </p:spPr>
        <p:txBody>
          <a:bodyPr>
            <a:spAutoFit/>
          </a:bodyPr>
          <a:lstStyle/>
          <a:p>
            <a:pPr algn="just" fontAlgn="auto">
              <a:spcBef>
                <a:spcPct val="20000"/>
              </a:spcBef>
              <a:spcAft>
                <a:spcPts val="0"/>
              </a:spcAft>
              <a:buFont typeface="Arial" charset="0"/>
              <a:buNone/>
              <a:defRPr/>
            </a:pPr>
            <a:r>
              <a:rPr lang="pl-PL" sz="2400" b="1" dirty="0">
                <a:solidFill>
                  <a:schemeClr val="accent1">
                    <a:lumMod val="50000"/>
                  </a:schemeClr>
                </a:solidFill>
                <a:latin typeface="+mn-lt"/>
                <a:cs typeface="+mn-cs"/>
              </a:rPr>
              <a:t>Budynek istniejący</a:t>
            </a:r>
          </a:p>
          <a:p>
            <a:pPr marL="742950" lvl="1" indent="-285750" algn="just" fontAlgn="auto">
              <a:lnSpc>
                <a:spcPct val="107000"/>
              </a:lnSpc>
              <a:spcBef>
                <a:spcPct val="20000"/>
              </a:spcBef>
              <a:spcAft>
                <a:spcPts val="0"/>
              </a:spcAft>
              <a:buFont typeface="Arial" panose="020B0604020202020204" pitchFamily="34" charset="0"/>
              <a:buChar char="•"/>
              <a:defRPr/>
            </a:pPr>
            <a:r>
              <a:rPr lang="pl-PL" altLang="pl-PL" sz="2400" dirty="0">
                <a:solidFill>
                  <a:schemeClr val="accent1">
                    <a:lumMod val="50000"/>
                  </a:schemeClr>
                </a:solidFill>
                <a:latin typeface="+mn-lt"/>
                <a:cs typeface="+mn-cs"/>
              </a:rPr>
              <a:t>Przez budynek istniejący należy rozumieć budynek oddany do użytkowania na podstawie </a:t>
            </a:r>
            <a:r>
              <a:rPr lang="pl-PL" altLang="pl-PL" sz="2400" b="1" dirty="0">
                <a:solidFill>
                  <a:schemeClr val="accent1">
                    <a:lumMod val="50000"/>
                  </a:schemeClr>
                </a:solidFill>
                <a:latin typeface="+mn-lt"/>
                <a:cs typeface="+mn-cs"/>
              </a:rPr>
              <a:t>zawiadomienia o zakończeniu budowy </a:t>
            </a:r>
            <a:r>
              <a:rPr lang="pl-PL" altLang="pl-PL" sz="2400" dirty="0">
                <a:solidFill>
                  <a:schemeClr val="accent1">
                    <a:lumMod val="50000"/>
                  </a:schemeClr>
                </a:solidFill>
                <a:latin typeface="+mn-lt"/>
                <a:cs typeface="+mn-cs"/>
              </a:rPr>
              <a:t>do którego organ właściwy nie wniósł sprzeciwu lub na podstawie prawomocnej decyzji o pozwoleniu na użytkowanie wydanej przez właściwy organ</a:t>
            </a:r>
          </a:p>
          <a:p>
            <a:pPr marL="742950" lvl="1" indent="-285750" algn="just" fontAlgn="auto">
              <a:lnSpc>
                <a:spcPct val="107000"/>
              </a:lnSpc>
              <a:spcBef>
                <a:spcPct val="20000"/>
              </a:spcBef>
              <a:spcAft>
                <a:spcPts val="0"/>
              </a:spcAft>
              <a:buFont typeface="Arial" panose="020B0604020202020204" pitchFamily="34" charset="0"/>
              <a:buChar char="•"/>
              <a:defRPr/>
            </a:pPr>
            <a:r>
              <a:rPr lang="pl-PL" sz="2400" dirty="0">
                <a:solidFill>
                  <a:srgbClr val="FF0000"/>
                </a:solidFill>
                <a:latin typeface="+mn-lt"/>
                <a:cs typeface="+mn-cs"/>
              </a:rPr>
              <a:t>Budynki </a:t>
            </a:r>
            <a:r>
              <a:rPr lang="pl-PL" sz="2400" b="1" dirty="0">
                <a:solidFill>
                  <a:srgbClr val="FF0000"/>
                </a:solidFill>
                <a:latin typeface="+mn-lt"/>
                <a:cs typeface="+mn-cs"/>
              </a:rPr>
              <a:t>nowobudowane</a:t>
            </a:r>
            <a:r>
              <a:rPr lang="pl-PL" sz="2400" dirty="0">
                <a:solidFill>
                  <a:srgbClr val="FF0000"/>
                </a:solidFill>
                <a:latin typeface="+mn-lt"/>
                <a:cs typeface="+mn-cs"/>
              </a:rPr>
              <a:t> nie kwalifikują się do programu</a:t>
            </a:r>
          </a:p>
          <a:p>
            <a:pPr marL="742950" lvl="1" indent="-285750" algn="just" fontAlgn="auto">
              <a:lnSpc>
                <a:spcPct val="107000"/>
              </a:lnSpc>
              <a:spcBef>
                <a:spcPct val="20000"/>
              </a:spcBef>
              <a:spcAft>
                <a:spcPts val="0"/>
              </a:spcAft>
              <a:buFont typeface="Arial" panose="020B0604020202020204" pitchFamily="34" charset="0"/>
              <a:buChar char="•"/>
              <a:defRPr/>
            </a:pPr>
            <a:endParaRPr lang="pl-PL" altLang="pl-PL" sz="2400" dirty="0">
              <a:solidFill>
                <a:schemeClr val="accent1">
                  <a:lumMod val="50000"/>
                </a:schemeClr>
              </a:solidFill>
              <a:latin typeface="+mn-lt"/>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ytuł 1"/>
          <p:cNvSpPr>
            <a:spLocks noGrp="1"/>
          </p:cNvSpPr>
          <p:nvPr>
            <p:ph type="title"/>
          </p:nvPr>
        </p:nvSpPr>
        <p:spPr>
          <a:xfrm>
            <a:off x="2287588" y="120650"/>
            <a:ext cx="7616825" cy="1143000"/>
          </a:xfrm>
        </p:spPr>
        <p:txBody>
          <a:bodyPr/>
          <a:lstStyle/>
          <a:p>
            <a:r>
              <a:rPr lang="pl-PL" sz="3200">
                <a:latin typeface="Calibri" pitchFamily="34" charset="0"/>
                <a:cs typeface="Arial" charset="0"/>
              </a:rPr>
              <a:t>Koszty kwalifikowane</a:t>
            </a:r>
          </a:p>
        </p:txBody>
      </p:sp>
      <p:sp>
        <p:nvSpPr>
          <p:cNvPr id="8" name="Symbol zastępczy zawartości 2"/>
          <p:cNvSpPr>
            <a:spLocks noGrp="1"/>
          </p:cNvSpPr>
          <p:nvPr>
            <p:ph idx="1"/>
          </p:nvPr>
        </p:nvSpPr>
        <p:spPr>
          <a:xfrm>
            <a:off x="957263" y="1438274"/>
            <a:ext cx="9417050" cy="4610833"/>
          </a:xfrm>
        </p:spPr>
        <p:txBody>
          <a:bodyPr rtlCol="0">
            <a:normAutofit fontScale="92500"/>
          </a:bodyPr>
          <a:lstStyle/>
          <a:p>
            <a:pPr fontAlgn="auto">
              <a:spcAft>
                <a:spcPts val="0"/>
              </a:spcAft>
              <a:buFont typeface="Arial" panose="020B0604020202020204" pitchFamily="34" charset="0"/>
              <a:buNone/>
              <a:defRPr/>
            </a:pPr>
            <a:r>
              <a:rPr lang="pl-PL" sz="2200" b="1" dirty="0">
                <a:solidFill>
                  <a:schemeClr val="accent1">
                    <a:lumMod val="50000"/>
                  </a:schemeClr>
                </a:solidFill>
              </a:rPr>
              <a:t>Źródło ciepła</a:t>
            </a:r>
          </a:p>
          <a:p>
            <a:pPr marL="720725" lvl="1" indent="-360363" algn="just" fontAlgn="auto">
              <a:spcAft>
                <a:spcPts val="0"/>
              </a:spcAft>
              <a:buFont typeface="Arial" panose="020B0604020202020204" pitchFamily="34" charset="0"/>
              <a:buChar char="•"/>
              <a:defRPr/>
            </a:pPr>
            <a:r>
              <a:rPr lang="pl-PL" sz="2200" dirty="0">
                <a:solidFill>
                  <a:schemeClr val="accent1">
                    <a:lumMod val="50000"/>
                  </a:schemeClr>
                </a:solidFill>
              </a:rPr>
              <a:t>Kwalifikowane są koszty związane ze źródłem ciepła, w przypadku jego instalacji na potrzeby </a:t>
            </a:r>
            <a:r>
              <a:rPr lang="pl-PL" sz="2200" b="1" dirty="0">
                <a:solidFill>
                  <a:schemeClr val="accent1">
                    <a:lumMod val="50000"/>
                  </a:schemeClr>
                </a:solidFill>
              </a:rPr>
              <a:t>ogrzewania lub ogrzewania i ciepłej wody użytkowej</a:t>
            </a:r>
            <a:r>
              <a:rPr lang="pl-PL" sz="2200" dirty="0">
                <a:solidFill>
                  <a:schemeClr val="accent1">
                    <a:lumMod val="50000"/>
                  </a:schemeClr>
                </a:solidFill>
              </a:rPr>
              <a:t>. </a:t>
            </a:r>
          </a:p>
          <a:p>
            <a:pPr marL="720725" lvl="1" indent="-360363" algn="just" fontAlgn="auto">
              <a:spcAft>
                <a:spcPts val="0"/>
              </a:spcAft>
              <a:buFont typeface="Arial" panose="020B0604020202020204" pitchFamily="34" charset="0"/>
              <a:buChar char="•"/>
              <a:defRPr/>
            </a:pPr>
            <a:r>
              <a:rPr lang="pl-PL" sz="2200" dirty="0">
                <a:solidFill>
                  <a:schemeClr val="accent1">
                    <a:lumMod val="50000"/>
                  </a:schemeClr>
                </a:solidFill>
              </a:rPr>
              <a:t>Wymiana na kocioł stałopalny z certyfikatem </a:t>
            </a:r>
            <a:r>
              <a:rPr lang="pl-PL" sz="2200" dirty="0" err="1">
                <a:solidFill>
                  <a:schemeClr val="accent1">
                    <a:lumMod val="50000"/>
                  </a:schemeClr>
                </a:solidFill>
              </a:rPr>
              <a:t>ekoprojektu</a:t>
            </a:r>
            <a:r>
              <a:rPr lang="pl-PL" sz="2200" dirty="0">
                <a:solidFill>
                  <a:schemeClr val="accent1">
                    <a:lumMod val="50000"/>
                  </a:schemeClr>
                </a:solidFill>
              </a:rPr>
              <a:t> (</a:t>
            </a:r>
            <a:r>
              <a:rPr lang="pl-PL" sz="2200" dirty="0" err="1">
                <a:solidFill>
                  <a:schemeClr val="accent1">
                    <a:lumMod val="50000"/>
                  </a:schemeClr>
                </a:solidFill>
              </a:rPr>
              <a:t>ecodesing</a:t>
            </a:r>
            <a:r>
              <a:rPr lang="pl-PL" sz="2200" dirty="0">
                <a:solidFill>
                  <a:schemeClr val="accent1">
                    <a:lumMod val="50000"/>
                  </a:schemeClr>
                </a:solidFill>
              </a:rPr>
              <a:t>) oraz co najmniej klasy energetycznej </a:t>
            </a:r>
            <a:r>
              <a:rPr lang="pl-PL" sz="2200" b="1" dirty="0">
                <a:solidFill>
                  <a:schemeClr val="accent1">
                    <a:lumMod val="50000"/>
                  </a:schemeClr>
                </a:solidFill>
              </a:rPr>
              <a:t>B</a:t>
            </a:r>
            <a:r>
              <a:rPr lang="pl-PL" sz="2200" dirty="0">
                <a:solidFill>
                  <a:schemeClr val="accent1">
                    <a:lumMod val="50000"/>
                  </a:schemeClr>
                </a:solidFill>
              </a:rPr>
              <a:t>,</a:t>
            </a:r>
          </a:p>
          <a:p>
            <a:pPr marL="720725" lvl="1" indent="-360363" algn="just" fontAlgn="auto">
              <a:spcAft>
                <a:spcPts val="0"/>
              </a:spcAft>
              <a:buFont typeface="Arial" panose="020B0604020202020204" pitchFamily="34" charset="0"/>
              <a:buChar char="•"/>
              <a:defRPr/>
            </a:pPr>
            <a:r>
              <a:rPr lang="pl-PL" sz="2200" dirty="0">
                <a:solidFill>
                  <a:schemeClr val="accent1">
                    <a:lumMod val="50000"/>
                  </a:schemeClr>
                </a:solidFill>
              </a:rPr>
              <a:t>Od </a:t>
            </a:r>
            <a:r>
              <a:rPr lang="pl-PL" sz="2200" b="1" dirty="0">
                <a:solidFill>
                  <a:schemeClr val="accent1">
                    <a:lumMod val="50000"/>
                  </a:schemeClr>
                </a:solidFill>
              </a:rPr>
              <a:t>1 lipca 2021 r. </a:t>
            </a:r>
            <a:r>
              <a:rPr lang="pl-PL" sz="2200" dirty="0">
                <a:solidFill>
                  <a:schemeClr val="accent1">
                    <a:lumMod val="50000"/>
                  </a:schemeClr>
                </a:solidFill>
              </a:rPr>
              <a:t>kosztem kwalifikowany będzie zakup/montaż kotła na </a:t>
            </a:r>
            <a:r>
              <a:rPr lang="pl-PL" sz="2200" b="1" dirty="0">
                <a:solidFill>
                  <a:schemeClr val="accent1">
                    <a:lumMod val="50000"/>
                  </a:schemeClr>
                </a:solidFill>
              </a:rPr>
              <a:t>pellet drzewny </a:t>
            </a:r>
            <a:r>
              <a:rPr lang="pl-PL" sz="2200" dirty="0">
                <a:solidFill>
                  <a:schemeClr val="accent1">
                    <a:lumMod val="50000"/>
                  </a:schemeClr>
                </a:solidFill>
              </a:rPr>
              <a:t>z automatycznym sposobem podawania paliwa, o obniżonej emisyjności cząstek stałych o wartości </a:t>
            </a:r>
            <a:r>
              <a:rPr lang="pl-PL" sz="2200" b="1" dirty="0">
                <a:solidFill>
                  <a:schemeClr val="accent1">
                    <a:lumMod val="50000"/>
                  </a:schemeClr>
                </a:solidFill>
              </a:rPr>
              <a:t>nie większej niż 20 mg/m</a:t>
            </a:r>
            <a:r>
              <a:rPr lang="pl-PL" sz="2200" b="1" baseline="30000" dirty="0">
                <a:solidFill>
                  <a:schemeClr val="accent1">
                    <a:lumMod val="50000"/>
                  </a:schemeClr>
                </a:solidFill>
              </a:rPr>
              <a:t>3  </a:t>
            </a:r>
            <a:r>
              <a:rPr lang="pl-PL" altLang="pl-PL" sz="2200" dirty="0">
                <a:solidFill>
                  <a:schemeClr val="accent1">
                    <a:lumMod val="50000"/>
                  </a:schemeClr>
                </a:solidFill>
              </a:rPr>
              <a:t>klasy energetycznej </a:t>
            </a:r>
            <a:r>
              <a:rPr lang="pl-PL" altLang="pl-PL" sz="2200" b="1" dirty="0">
                <a:solidFill>
                  <a:schemeClr val="accent1">
                    <a:lumMod val="50000"/>
                  </a:schemeClr>
                </a:solidFill>
              </a:rPr>
              <a:t>A+</a:t>
            </a:r>
          </a:p>
          <a:p>
            <a:pPr marL="720725" lvl="1" indent="-360363" algn="just" fontAlgn="auto">
              <a:spcAft>
                <a:spcPts val="0"/>
              </a:spcAft>
              <a:buFont typeface="Arial" panose="020B0604020202020204" pitchFamily="34" charset="0"/>
              <a:buChar char="•"/>
              <a:defRPr/>
            </a:pPr>
            <a:r>
              <a:rPr lang="pl-PL" altLang="pl-PL" sz="2200" dirty="0">
                <a:solidFill>
                  <a:schemeClr val="accent1">
                    <a:lumMod val="50000"/>
                  </a:schemeClr>
                </a:solidFill>
              </a:rPr>
              <a:t>Źródło ciepła może być zainstalowane w </a:t>
            </a:r>
            <a:r>
              <a:rPr lang="pl-PL" altLang="pl-PL" sz="2200" b="1" dirty="0">
                <a:solidFill>
                  <a:schemeClr val="accent1">
                    <a:lumMod val="50000"/>
                  </a:schemeClr>
                </a:solidFill>
              </a:rPr>
              <a:t>budynku gospodarczym </a:t>
            </a:r>
            <a:r>
              <a:rPr lang="pl-PL" altLang="pl-PL" sz="2200" dirty="0">
                <a:solidFill>
                  <a:schemeClr val="accent1">
                    <a:lumMod val="50000"/>
                  </a:schemeClr>
                </a:solidFill>
              </a:rPr>
              <a:t>jeżeli służy </a:t>
            </a:r>
            <a:r>
              <a:rPr lang="pl-PL" altLang="pl-PL" sz="2200" b="1" dirty="0">
                <a:solidFill>
                  <a:schemeClr val="accent1">
                    <a:lumMod val="50000"/>
                  </a:schemeClr>
                </a:solidFill>
              </a:rPr>
              <a:t>wyłącznie</a:t>
            </a:r>
            <a:r>
              <a:rPr lang="pl-PL" altLang="pl-PL" sz="2200" dirty="0">
                <a:solidFill>
                  <a:schemeClr val="accent1">
                    <a:lumMod val="50000"/>
                  </a:schemeClr>
                </a:solidFill>
              </a:rPr>
              <a:t> do celów ogrzewania lub ogrzewania i c.w.u. </a:t>
            </a:r>
            <a:r>
              <a:rPr lang="pl-PL" altLang="pl-PL" sz="2200" b="1" dirty="0">
                <a:solidFill>
                  <a:schemeClr val="accent1">
                    <a:lumMod val="50000"/>
                  </a:schemeClr>
                </a:solidFill>
              </a:rPr>
              <a:t>budynku/lokalu mieszkalnego</a:t>
            </a:r>
          </a:p>
          <a:p>
            <a:pPr marL="720725" lvl="1" indent="-360363" algn="just" fontAlgn="auto">
              <a:spcAft>
                <a:spcPts val="0"/>
              </a:spcAft>
              <a:buFont typeface="Arial" panose="020B0604020202020204" pitchFamily="34" charset="0"/>
              <a:buChar char="•"/>
              <a:defRPr/>
            </a:pPr>
            <a:r>
              <a:rPr lang="pl-PL" sz="2200" dirty="0">
                <a:solidFill>
                  <a:schemeClr val="accent1">
                    <a:lumMod val="50000"/>
                  </a:schemeClr>
                </a:solidFill>
              </a:rPr>
              <a:t>Wymiana kopciucha na </a:t>
            </a:r>
            <a:r>
              <a:rPr lang="pl-PL" sz="2200" b="1" dirty="0">
                <a:solidFill>
                  <a:schemeClr val="accent1">
                    <a:lumMod val="50000"/>
                  </a:schemeClr>
                </a:solidFill>
              </a:rPr>
              <a:t>jedno główne źródło ciepła </a:t>
            </a:r>
          </a:p>
          <a:p>
            <a:pPr marL="360362" lvl="1" algn="just" fontAlgn="auto">
              <a:spcAft>
                <a:spcPts val="0"/>
              </a:spcAft>
              <a:defRPr/>
            </a:pPr>
            <a:r>
              <a:rPr lang="pl-PL" sz="2200" b="1" dirty="0">
                <a:solidFill>
                  <a:srgbClr val="FF0000"/>
                </a:solidFill>
              </a:rPr>
              <a:t>UWAGA!!! 0d 01.01.2022r. Piece opalane paliwem stałym nie będą finansowane w ramach programu</a:t>
            </a:r>
            <a:endParaRPr lang="pl-PL" sz="2200" dirty="0">
              <a:solidFill>
                <a:srgbClr val="FF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ytuł 1"/>
          <p:cNvSpPr>
            <a:spLocks noGrp="1"/>
          </p:cNvSpPr>
          <p:nvPr>
            <p:ph type="title"/>
          </p:nvPr>
        </p:nvSpPr>
        <p:spPr>
          <a:xfrm>
            <a:off x="2514600" y="333375"/>
            <a:ext cx="7615238" cy="1143000"/>
          </a:xfrm>
        </p:spPr>
        <p:txBody>
          <a:bodyPr/>
          <a:lstStyle/>
          <a:p>
            <a:r>
              <a:rPr lang="pl-PL" sz="3200">
                <a:latin typeface="Calibri" pitchFamily="34" charset="0"/>
                <a:cs typeface="Arial" charset="0"/>
              </a:rPr>
              <a:t>Koszty kwalifikowane</a:t>
            </a:r>
          </a:p>
        </p:txBody>
      </p:sp>
      <p:sp>
        <p:nvSpPr>
          <p:cNvPr id="8" name="Symbol zastępczy zawartości 2"/>
          <p:cNvSpPr>
            <a:spLocks noGrp="1"/>
          </p:cNvSpPr>
          <p:nvPr>
            <p:ph idx="1"/>
          </p:nvPr>
        </p:nvSpPr>
        <p:spPr>
          <a:xfrm>
            <a:off x="914400" y="1268413"/>
            <a:ext cx="8928100" cy="4452937"/>
          </a:xfrm>
        </p:spPr>
        <p:txBody>
          <a:bodyPr rtlCol="0">
            <a:normAutofit lnSpcReduction="10000"/>
          </a:bodyPr>
          <a:lstStyle/>
          <a:p>
            <a:pPr fontAlgn="auto">
              <a:spcAft>
                <a:spcPts val="0"/>
              </a:spcAft>
              <a:buFont typeface="Arial" panose="020B0604020202020204" pitchFamily="34" charset="0"/>
              <a:buNone/>
              <a:defRPr/>
            </a:pPr>
            <a:r>
              <a:rPr lang="pl-PL" sz="2400" b="1" dirty="0">
                <a:solidFill>
                  <a:schemeClr val="accent1">
                    <a:lumMod val="50000"/>
                  </a:schemeClr>
                </a:solidFill>
              </a:rPr>
              <a:t>Źródło ciepła</a:t>
            </a:r>
          </a:p>
          <a:p>
            <a:pPr marL="720725" lvl="1" indent="-360363" algn="just" fontAlgn="auto">
              <a:spcAft>
                <a:spcPts val="0"/>
              </a:spcAft>
              <a:buFont typeface="Arial" panose="020B0604020202020204" pitchFamily="34" charset="0"/>
              <a:buChar char="•"/>
              <a:defRPr/>
            </a:pPr>
            <a:r>
              <a:rPr lang="pl-PL" sz="2400" dirty="0">
                <a:solidFill>
                  <a:schemeClr val="accent1">
                    <a:lumMod val="50000"/>
                  </a:schemeClr>
                </a:solidFill>
              </a:rPr>
              <a:t>Jeśli przedsięwzięcie nie obejmuje wymiany źródła ciepła, to źródło ciepła znajdujące się w budynku/lokalu musi być zgodne z programem, w przypadku kotłów na paliwo stałe musi spełniać wymóg co najmniej </a:t>
            </a:r>
            <a:r>
              <a:rPr lang="pl-PL" sz="2400" b="1" dirty="0">
                <a:solidFill>
                  <a:schemeClr val="accent1">
                    <a:lumMod val="50000"/>
                  </a:schemeClr>
                </a:solidFill>
              </a:rPr>
              <a:t>5 klasy </a:t>
            </a:r>
            <a:r>
              <a:rPr lang="pl-PL" sz="2400" dirty="0">
                <a:solidFill>
                  <a:schemeClr val="accent1">
                    <a:lumMod val="50000"/>
                  </a:schemeClr>
                </a:solidFill>
              </a:rPr>
              <a:t>według normy przenoszącej normę europejską </a:t>
            </a:r>
            <a:r>
              <a:rPr lang="pl-PL" sz="2400" b="1" dirty="0">
                <a:solidFill>
                  <a:schemeClr val="accent1">
                    <a:lumMod val="50000"/>
                  </a:schemeClr>
                </a:solidFill>
              </a:rPr>
              <a:t>EN 303:5</a:t>
            </a:r>
          </a:p>
          <a:p>
            <a:pPr marL="720725" lvl="1" indent="-360363" algn="just" fontAlgn="auto">
              <a:spcAft>
                <a:spcPts val="0"/>
              </a:spcAft>
              <a:buFont typeface="Arial" panose="020B0604020202020204" pitchFamily="34" charset="0"/>
              <a:buChar char="•"/>
              <a:defRPr/>
            </a:pPr>
            <a:r>
              <a:rPr lang="pl-PL" sz="2400" dirty="0">
                <a:solidFill>
                  <a:schemeClr val="accent1">
                    <a:lumMod val="50000"/>
                  </a:schemeClr>
                </a:solidFill>
              </a:rPr>
              <a:t>Istnieje możliwość wymiany źródła ciepła, jeżeli mimo posiadania w budynku/lokalu mieszkalnym kotła gazowego, wykorzystywane jest nieefektywne źródło ciepła na paliwo stałe, z tym że ilość pobieranego paliwa gazowego (średnia z ostatnich </a:t>
            </a:r>
            <a:r>
              <a:rPr lang="pl-PL" sz="2400" b="1" dirty="0">
                <a:solidFill>
                  <a:schemeClr val="accent1">
                    <a:lumMod val="50000"/>
                  </a:schemeClr>
                </a:solidFill>
              </a:rPr>
              <a:t>3 lat kalendarzowych </a:t>
            </a:r>
            <a:r>
              <a:rPr lang="pl-PL" sz="2400" dirty="0">
                <a:solidFill>
                  <a:schemeClr val="accent1">
                    <a:lumMod val="50000"/>
                  </a:schemeClr>
                </a:solidFill>
              </a:rPr>
              <a:t>poprzedzających rok złożenia wniosku o dofinansowanie, a w przypadku okresu krótszego średnia z całego okresu) w tym lokalu/budynku mieszkalnym nie może być wyższa niż </a:t>
            </a:r>
            <a:r>
              <a:rPr lang="pl-PL" sz="2400" b="1" dirty="0">
                <a:solidFill>
                  <a:schemeClr val="accent1">
                    <a:lumMod val="50000"/>
                  </a:schemeClr>
                </a:solidFill>
              </a:rPr>
              <a:t>5 600 kWh/rok</a:t>
            </a:r>
            <a:r>
              <a:rPr lang="pl-PL" sz="2400" dirty="0">
                <a:solidFill>
                  <a:schemeClr val="accent1">
                    <a:lumMod val="50000"/>
                  </a:schemeClr>
                </a:solidFill>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0A076A3-898A-4A5E-BF92-5746BCBE0DB4}"/>
              </a:ext>
            </a:extLst>
          </p:cNvPr>
          <p:cNvSpPr>
            <a:spLocks noGrp="1"/>
          </p:cNvSpPr>
          <p:nvPr>
            <p:ph type="title"/>
          </p:nvPr>
        </p:nvSpPr>
        <p:spPr/>
        <p:txBody>
          <a:bodyPr>
            <a:normAutofit fontScale="90000"/>
          </a:bodyPr>
          <a:lstStyle/>
          <a:p>
            <a:r>
              <a:rPr lang="pl-PL" dirty="0"/>
              <a:t>Działania edukacyjne w zakresie Programu Czyste Powietrze</a:t>
            </a:r>
          </a:p>
        </p:txBody>
      </p:sp>
      <p:pic>
        <p:nvPicPr>
          <p:cNvPr id="5" name="Symbol zastępczy zawartości 4">
            <a:extLst>
              <a:ext uri="{FF2B5EF4-FFF2-40B4-BE49-F238E27FC236}">
                <a16:creationId xmlns:a16="http://schemas.microsoft.com/office/drawing/2014/main" id="{CE015EFB-4530-44E8-AB8C-8A4FE0FC71D7}"/>
              </a:ext>
            </a:extLst>
          </p:cNvPr>
          <p:cNvPicPr>
            <a:picLocks noGrp="1" noChangeAspect="1"/>
          </p:cNvPicPr>
          <p:nvPr>
            <p:ph idx="1"/>
          </p:nvPr>
        </p:nvPicPr>
        <p:blipFill>
          <a:blip r:embed="rId2"/>
          <a:stretch>
            <a:fillRect/>
          </a:stretch>
        </p:blipFill>
        <p:spPr>
          <a:xfrm>
            <a:off x="2350616" y="1146572"/>
            <a:ext cx="7838411" cy="4325760"/>
          </a:xfrm>
        </p:spPr>
      </p:pic>
      <p:sp>
        <p:nvSpPr>
          <p:cNvPr id="6" name="pole tekstowe 5">
            <a:extLst>
              <a:ext uri="{FF2B5EF4-FFF2-40B4-BE49-F238E27FC236}">
                <a16:creationId xmlns:a16="http://schemas.microsoft.com/office/drawing/2014/main" id="{6DFC74C8-D224-41E1-AD9B-3509FDF65C76}"/>
              </a:ext>
            </a:extLst>
          </p:cNvPr>
          <p:cNvSpPr txBox="1"/>
          <p:nvPr/>
        </p:nvSpPr>
        <p:spPr>
          <a:xfrm>
            <a:off x="4397829" y="5326743"/>
            <a:ext cx="4862285" cy="276999"/>
          </a:xfrm>
          <a:prstGeom prst="rect">
            <a:avLst/>
          </a:prstGeom>
          <a:noFill/>
        </p:spPr>
        <p:txBody>
          <a:bodyPr wrap="square" rtlCol="0">
            <a:spAutoFit/>
          </a:bodyPr>
          <a:lstStyle/>
          <a:p>
            <a:pPr algn="r"/>
            <a:r>
              <a:rPr lang="pl-PL" sz="1200" dirty="0"/>
              <a:t>Źródło: </a:t>
            </a:r>
            <a:r>
              <a:rPr lang="pl-PL" sz="1200" dirty="0" err="1"/>
              <a:t>infookno</a:t>
            </a:r>
            <a:endParaRPr lang="pl-PL" sz="1200" dirty="0"/>
          </a:p>
        </p:txBody>
      </p:sp>
    </p:spTree>
    <p:extLst>
      <p:ext uri="{BB962C8B-B14F-4D97-AF65-F5344CB8AC3E}">
        <p14:creationId xmlns:p14="http://schemas.microsoft.com/office/powerpoint/2010/main" val="36931702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14325"/>
            <a:ext cx="10515600" cy="487363"/>
          </a:xfrm>
        </p:spPr>
        <p:txBody>
          <a:bodyPr rtlCol="0">
            <a:normAutofit fontScale="90000"/>
          </a:bodyPr>
          <a:lstStyle/>
          <a:p>
            <a:pPr fontAlgn="auto">
              <a:spcAft>
                <a:spcPts val="0"/>
              </a:spcAft>
              <a:defRPr/>
            </a:pPr>
            <a:r>
              <a:rPr lang="pl-PL" dirty="0"/>
              <a:t>Wymagania ogólne</a:t>
            </a:r>
          </a:p>
        </p:txBody>
      </p:sp>
      <p:sp>
        <p:nvSpPr>
          <p:cNvPr id="3" name="Symbol zastępczy zawartości 2"/>
          <p:cNvSpPr>
            <a:spLocks noGrp="1"/>
          </p:cNvSpPr>
          <p:nvPr>
            <p:ph idx="1"/>
          </p:nvPr>
        </p:nvSpPr>
        <p:spPr>
          <a:xfrm>
            <a:off x="595313" y="801688"/>
            <a:ext cx="9807575" cy="4787900"/>
          </a:xfrm>
        </p:spPr>
        <p:txBody>
          <a:bodyPr rtlCol="0">
            <a:normAutofit fontScale="92500" lnSpcReduction="10000"/>
          </a:bodyPr>
          <a:lstStyle/>
          <a:p>
            <a:pPr marL="342900" indent="-342900" fontAlgn="auto">
              <a:lnSpc>
                <a:spcPct val="107000"/>
              </a:lnSpc>
              <a:spcAft>
                <a:spcPts val="800"/>
              </a:spcAft>
              <a:buFont typeface="Wingdings" panose="05000000000000000000" pitchFamily="2" charset="2"/>
              <a:buChar char=""/>
              <a:defRPr/>
            </a:pPr>
            <a:r>
              <a:rPr lang="pl-PL" sz="2000" dirty="0">
                <a:latin typeface="Krub-ExtraLight"/>
                <a:ea typeface="Calibri" panose="020F0502020204030204" pitchFamily="34" charset="0"/>
                <a:cs typeface="Krub-ExtraLight"/>
              </a:rPr>
              <a:t>Dotacja w ramach aktualnego naboru do programu przyznawana jest </a:t>
            </a:r>
            <a:r>
              <a:rPr lang="pl-PL" sz="2000" dirty="0">
                <a:latin typeface="Krub-Medium"/>
                <a:ea typeface="Calibri" panose="020F0502020204030204" pitchFamily="34" charset="0"/>
                <a:cs typeface="Krub-Medium"/>
              </a:rPr>
              <a:t>tylko raz </a:t>
            </a:r>
            <a:r>
              <a:rPr lang="pl-PL" sz="2000" dirty="0">
                <a:latin typeface="Krub-ExtraLight"/>
                <a:ea typeface="Calibri" panose="020F0502020204030204" pitchFamily="34" charset="0"/>
                <a:cs typeface="Krub-ExtraLight"/>
              </a:rPr>
              <a:t>- ale jeżeli skorzystałeś z wcześniejszej edycji programu, dofinansowanie można otrzymać tylko na zakres prac nie objęty wcześniejszym dofinansowaniem.</a:t>
            </a:r>
            <a:endParaRPr lang="pl-PL" sz="2000" dirty="0">
              <a:ea typeface="Calibri" panose="020F0502020204030204" pitchFamily="34" charset="0"/>
              <a:cs typeface="Times New Roman" panose="02020603050405020304" pitchFamily="18" charset="0"/>
            </a:endParaRPr>
          </a:p>
          <a:p>
            <a:pPr marL="342900" indent="-342900" fontAlgn="auto">
              <a:lnSpc>
                <a:spcPct val="107000"/>
              </a:lnSpc>
              <a:spcAft>
                <a:spcPts val="800"/>
              </a:spcAft>
              <a:buFont typeface="Wingdings" panose="05000000000000000000" pitchFamily="2" charset="2"/>
              <a:buChar char=""/>
              <a:defRPr/>
            </a:pPr>
            <a:r>
              <a:rPr lang="pl-PL" sz="2000" dirty="0">
                <a:latin typeface="Krub-ExtraLight"/>
                <a:ea typeface="Calibri" panose="020F0502020204030204" pitchFamily="34" charset="0"/>
                <a:cs typeface="Krub-ExtraLight"/>
              </a:rPr>
              <a:t>Budynek, na który składany jest wniosek musi być budynkiem</a:t>
            </a:r>
            <a:r>
              <a:rPr lang="pl-PL" sz="2000" dirty="0">
                <a:ea typeface="Calibri" panose="020F0502020204030204" pitchFamily="34" charset="0"/>
                <a:cs typeface="Times New Roman" panose="02020603050405020304" pitchFamily="18" charset="0"/>
              </a:rPr>
              <a:t> </a:t>
            </a:r>
            <a:r>
              <a:rPr lang="pl-PL" sz="2000" dirty="0">
                <a:latin typeface="Krub-Medium"/>
                <a:ea typeface="Calibri" panose="020F0502020204030204" pitchFamily="34" charset="0"/>
                <a:cs typeface="Krub-Medium"/>
              </a:rPr>
              <a:t>jednorodzinnym</a:t>
            </a:r>
            <a:r>
              <a:rPr lang="pl-PL" sz="2000" dirty="0">
                <a:latin typeface="Krub-ExtraLight"/>
                <a:ea typeface="Calibri" panose="020F0502020204030204" pitchFamily="34" charset="0"/>
                <a:cs typeface="Krub-ExtraLight"/>
              </a:rPr>
              <a:t>, posiadać status budynku mieszkalnego i nie może być</a:t>
            </a:r>
            <a:r>
              <a:rPr lang="pl-PL" sz="2000" dirty="0">
                <a:ea typeface="Calibri" panose="020F0502020204030204" pitchFamily="34" charset="0"/>
                <a:cs typeface="Times New Roman" panose="02020603050405020304" pitchFamily="18" charset="0"/>
              </a:rPr>
              <a:t> </a:t>
            </a:r>
            <a:r>
              <a:rPr lang="pl-PL" sz="2000" dirty="0">
                <a:latin typeface="Krub-ExtraLight"/>
                <a:ea typeface="Calibri" panose="020F0502020204030204" pitchFamily="34" charset="0"/>
                <a:cs typeface="Krub-ExtraLight"/>
              </a:rPr>
              <a:t>budynkiem wykorzystywanym sezonowo</a:t>
            </a:r>
            <a:endParaRPr lang="pl-PL" sz="2000" dirty="0">
              <a:ea typeface="Calibri" panose="020F0502020204030204" pitchFamily="34" charset="0"/>
              <a:cs typeface="Times New Roman" panose="02020603050405020304" pitchFamily="18" charset="0"/>
            </a:endParaRPr>
          </a:p>
          <a:p>
            <a:pPr marL="342900" indent="-342900" fontAlgn="auto">
              <a:lnSpc>
                <a:spcPct val="107000"/>
              </a:lnSpc>
              <a:spcAft>
                <a:spcPts val="800"/>
              </a:spcAft>
              <a:buFont typeface="Wingdings" panose="05000000000000000000" pitchFamily="2" charset="2"/>
              <a:buChar char=""/>
              <a:defRPr/>
            </a:pPr>
            <a:r>
              <a:rPr lang="pl-PL" sz="2000" dirty="0">
                <a:latin typeface="Krub-ExtraLight"/>
                <a:ea typeface="Calibri" panose="020F0502020204030204" pitchFamily="34" charset="0"/>
                <a:cs typeface="Krub-ExtraLight"/>
              </a:rPr>
              <a:t>Dla budynków, których budowę zgłoszono </a:t>
            </a:r>
            <a:r>
              <a:rPr lang="pl-PL" sz="2000" dirty="0">
                <a:latin typeface="Krub-Medium"/>
                <a:ea typeface="Calibri" panose="020F0502020204030204" pitchFamily="34" charset="0"/>
                <a:cs typeface="Krub-Medium"/>
              </a:rPr>
              <a:t>po 31 grudnia 2013 roku </a:t>
            </a:r>
            <a:r>
              <a:rPr lang="pl-PL" sz="2000" dirty="0">
                <a:latin typeface="Krub-ExtraLight"/>
                <a:ea typeface="Calibri" panose="020F0502020204030204" pitchFamily="34" charset="0"/>
                <a:cs typeface="Krub-ExtraLight"/>
              </a:rPr>
              <a:t>nie</a:t>
            </a:r>
            <a:r>
              <a:rPr lang="pl-PL" sz="2000" dirty="0">
                <a:ea typeface="Calibri" panose="020F0502020204030204" pitchFamily="34" charset="0"/>
                <a:cs typeface="Times New Roman" panose="02020603050405020304" pitchFamily="18" charset="0"/>
              </a:rPr>
              <a:t> </a:t>
            </a:r>
            <a:r>
              <a:rPr lang="pl-PL" sz="2000" dirty="0">
                <a:latin typeface="Krub-ExtraLight"/>
                <a:ea typeface="Calibri" panose="020F0502020204030204" pitchFamily="34" charset="0"/>
                <a:cs typeface="Krub-ExtraLight"/>
              </a:rPr>
              <a:t>przewidziano dotacji na ocieplenie przegród i modernizację stolarki</a:t>
            </a:r>
            <a:r>
              <a:rPr lang="pl-PL" sz="2000" dirty="0">
                <a:ea typeface="Calibri" panose="020F0502020204030204" pitchFamily="34" charset="0"/>
                <a:cs typeface="Times New Roman" panose="02020603050405020304" pitchFamily="18" charset="0"/>
              </a:rPr>
              <a:t> </a:t>
            </a:r>
            <a:r>
              <a:rPr lang="pl-PL" sz="2000" dirty="0">
                <a:latin typeface="Krub-ExtraLight"/>
                <a:ea typeface="Calibri" panose="020F0502020204030204" pitchFamily="34" charset="0"/>
                <a:cs typeface="Krub-ExtraLight"/>
              </a:rPr>
              <a:t>okiennej i drzwiowej.</a:t>
            </a:r>
            <a:endParaRPr lang="pl-PL" sz="2000" dirty="0">
              <a:ea typeface="Calibri" panose="020F0502020204030204" pitchFamily="34" charset="0"/>
              <a:cs typeface="Times New Roman" panose="02020603050405020304" pitchFamily="18" charset="0"/>
            </a:endParaRPr>
          </a:p>
          <a:p>
            <a:pPr marL="342900" indent="-342900" fontAlgn="auto">
              <a:lnSpc>
                <a:spcPct val="107000"/>
              </a:lnSpc>
              <a:spcAft>
                <a:spcPts val="800"/>
              </a:spcAft>
              <a:buFont typeface="Wingdings" panose="05000000000000000000" pitchFamily="2" charset="2"/>
              <a:buChar char=""/>
              <a:defRPr/>
            </a:pPr>
            <a:r>
              <a:rPr lang="pl-PL" sz="2000" dirty="0">
                <a:latin typeface="Krub-ExtraLight"/>
                <a:ea typeface="Calibri" panose="020F0502020204030204" pitchFamily="34" charset="0"/>
                <a:cs typeface="Krub-ExtraLight"/>
              </a:rPr>
              <a:t>Wartość dotacji musi przekraczać </a:t>
            </a:r>
            <a:r>
              <a:rPr lang="pl-PL" sz="2000" dirty="0">
                <a:latin typeface="Krub-Medium"/>
                <a:ea typeface="Calibri" panose="020F0502020204030204" pitchFamily="34" charset="0"/>
                <a:cs typeface="Krub-Medium"/>
              </a:rPr>
              <a:t>3 000 złotych ( nie dotyczy to wymiany źródła ciepła)</a:t>
            </a:r>
            <a:endParaRPr lang="pl-PL" sz="2000" dirty="0">
              <a:ea typeface="Calibri" panose="020F0502020204030204" pitchFamily="34" charset="0"/>
              <a:cs typeface="Times New Roman" panose="02020603050405020304" pitchFamily="18" charset="0"/>
            </a:endParaRPr>
          </a:p>
          <a:p>
            <a:pPr marL="342900" indent="-342900" fontAlgn="auto">
              <a:lnSpc>
                <a:spcPct val="107000"/>
              </a:lnSpc>
              <a:spcAft>
                <a:spcPts val="800"/>
              </a:spcAft>
              <a:buFont typeface="Wingdings" panose="05000000000000000000" pitchFamily="2" charset="2"/>
              <a:buChar char=""/>
              <a:defRPr/>
            </a:pPr>
            <a:r>
              <a:rPr lang="pl-PL" sz="1800" dirty="0">
                <a:latin typeface="Krub-ExtraLight"/>
                <a:ea typeface="Calibri" panose="020F0502020204030204" pitchFamily="34" charset="0"/>
                <a:cs typeface="Krub-ExtraLight"/>
              </a:rPr>
              <a:t>Do kosztów kwalifikowanych w programie można zaliczyć tylko te</a:t>
            </a:r>
            <a:r>
              <a:rPr lang="pl-PL" sz="1800" dirty="0">
                <a:ea typeface="Calibri" panose="020F0502020204030204" pitchFamily="34" charset="0"/>
                <a:cs typeface="Times New Roman" panose="02020603050405020304" pitchFamily="18" charset="0"/>
              </a:rPr>
              <a:t> </a:t>
            </a:r>
            <a:r>
              <a:rPr lang="pl-PL" sz="1800" dirty="0">
                <a:latin typeface="Krub-ExtraLight"/>
                <a:ea typeface="Calibri" panose="020F0502020204030204" pitchFamily="34" charset="0"/>
                <a:cs typeface="Krub-ExtraLight"/>
              </a:rPr>
              <a:t>ponoszone po 15 maja 2020 r., ale nie wcześniej niż 6 miesięcy przed datą złożenia wniosku.</a:t>
            </a:r>
            <a:endParaRPr lang="pl-PL" sz="1800" dirty="0">
              <a:ea typeface="Calibri" panose="020F0502020204030204" pitchFamily="34" charset="0"/>
              <a:cs typeface="Times New Roman" panose="02020603050405020304" pitchFamily="18" charset="0"/>
            </a:endParaRPr>
          </a:p>
          <a:p>
            <a:pPr fontAlgn="auto">
              <a:spcAft>
                <a:spcPts val="0"/>
              </a:spcAft>
              <a:buFont typeface="Arial" panose="020B0604020202020204" pitchFamily="34" charset="0"/>
              <a:buNone/>
              <a:defRPr/>
            </a:pPr>
            <a:endParaRPr lang="pl-PL"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14325"/>
            <a:ext cx="10515600" cy="487363"/>
          </a:xfrm>
        </p:spPr>
        <p:txBody>
          <a:bodyPr rtlCol="0">
            <a:normAutofit fontScale="90000"/>
          </a:bodyPr>
          <a:lstStyle/>
          <a:p>
            <a:pPr fontAlgn="auto">
              <a:spcAft>
                <a:spcPts val="0"/>
              </a:spcAft>
              <a:defRPr/>
            </a:pPr>
            <a:r>
              <a:rPr lang="pl-PL" dirty="0"/>
              <a:t>Wymagania ogólne</a:t>
            </a:r>
          </a:p>
        </p:txBody>
      </p:sp>
      <p:sp>
        <p:nvSpPr>
          <p:cNvPr id="3" name="Symbol zastępczy zawartości 2"/>
          <p:cNvSpPr>
            <a:spLocks noGrp="1"/>
          </p:cNvSpPr>
          <p:nvPr>
            <p:ph idx="1"/>
          </p:nvPr>
        </p:nvSpPr>
        <p:spPr>
          <a:xfrm>
            <a:off x="595313" y="801688"/>
            <a:ext cx="9807575" cy="4787900"/>
          </a:xfrm>
        </p:spPr>
        <p:txBody>
          <a:bodyPr rtlCol="0">
            <a:normAutofit fontScale="92500" lnSpcReduction="20000"/>
          </a:bodyPr>
          <a:lstStyle/>
          <a:p>
            <a:pPr marL="342900" indent="-342900" fontAlgn="auto">
              <a:lnSpc>
                <a:spcPct val="107000"/>
              </a:lnSpc>
              <a:spcAft>
                <a:spcPts val="0"/>
              </a:spcAft>
              <a:buFont typeface="Wingdings" panose="05000000000000000000" pitchFamily="2" charset="2"/>
              <a:buChar char=""/>
              <a:defRPr/>
            </a:pPr>
            <a:r>
              <a:rPr lang="pl-PL" sz="2000" dirty="0">
                <a:latin typeface="Krub-ExtraLight"/>
                <a:ea typeface="Calibri" panose="020F0502020204030204" pitchFamily="34" charset="0"/>
                <a:cs typeface="Krub-ExtraLight"/>
              </a:rPr>
              <a:t>Nie udziela się dofinansowania na przedsięwzięcia realizowane w budynkach wykorzystywanych sezonowo lub w budynkach gospodarczych.</a:t>
            </a:r>
            <a:endParaRPr lang="pl-PL" sz="2000" dirty="0">
              <a:ea typeface="Calibri" panose="020F0502020204030204" pitchFamily="34" charset="0"/>
              <a:cs typeface="Times New Roman" panose="02020603050405020304" pitchFamily="18" charset="0"/>
            </a:endParaRPr>
          </a:p>
          <a:p>
            <a:pPr marL="342900" indent="-342900" fontAlgn="auto">
              <a:lnSpc>
                <a:spcPct val="107000"/>
              </a:lnSpc>
              <a:spcAft>
                <a:spcPts val="0"/>
              </a:spcAft>
              <a:buFont typeface="Wingdings" panose="05000000000000000000" pitchFamily="2" charset="2"/>
              <a:buChar char=""/>
              <a:defRPr/>
            </a:pPr>
            <a:r>
              <a:rPr lang="pl-PL" sz="2000" dirty="0">
                <a:latin typeface="Krub-ExtraLight"/>
                <a:ea typeface="Calibri" panose="020F0502020204030204" pitchFamily="34" charset="0"/>
                <a:cs typeface="Krub-ExtraLight"/>
              </a:rPr>
              <a:t>Nie wypłaca się dofinansowania, jeżeli Beneficjent zbył przed wypłatą dotacji budynek/lokal mieszkalny objęty dofinansowaniem,</a:t>
            </a:r>
            <a:endParaRPr lang="pl-PL" sz="2000" dirty="0">
              <a:ea typeface="Calibri" panose="020F0502020204030204" pitchFamily="34" charset="0"/>
              <a:cs typeface="Times New Roman" panose="02020603050405020304" pitchFamily="18" charset="0"/>
            </a:endParaRPr>
          </a:p>
          <a:p>
            <a:pPr marL="342900" indent="-342900" fontAlgn="auto">
              <a:lnSpc>
                <a:spcPct val="107000"/>
              </a:lnSpc>
              <a:spcAft>
                <a:spcPts val="0"/>
              </a:spcAft>
              <a:buFont typeface="Wingdings" panose="05000000000000000000" pitchFamily="2" charset="2"/>
              <a:buChar char=""/>
              <a:defRPr/>
            </a:pPr>
            <a:r>
              <a:rPr lang="pl-PL" sz="2000" dirty="0">
                <a:latin typeface="Krub-ExtraLight"/>
                <a:ea typeface="Calibri" panose="020F0502020204030204" pitchFamily="34" charset="0"/>
                <a:cs typeface="Krub-ExtraLight"/>
              </a:rPr>
              <a:t>W przypadku gdy w budynku/lokalu mieszkalnym, w którym realizowane jest przedsięwzięcie, prowadzona jest działalność gospodarcza rozumiana zgodnie z unijnym prawem konkurencji, wysokość dotacji jest pomniejszana proporcjonalnie do powierzchni zajmowanej na prowadzenie działalności gospodarczej. Na użytek niniejszego Programu przyjmuje się, że powierzchnia, na której prowadzona jest ta działalność stanowi powierzchnię lokalu użytkowego.</a:t>
            </a:r>
            <a:endParaRPr lang="pl-PL" sz="2000" dirty="0">
              <a:ea typeface="Calibri" panose="020F0502020204030204" pitchFamily="34" charset="0"/>
              <a:cs typeface="Times New Roman" panose="02020603050405020304" pitchFamily="18" charset="0"/>
            </a:endParaRPr>
          </a:p>
          <a:p>
            <a:pPr marL="342900" indent="-342900" fontAlgn="auto">
              <a:lnSpc>
                <a:spcPct val="107000"/>
              </a:lnSpc>
              <a:spcAft>
                <a:spcPts val="800"/>
              </a:spcAft>
              <a:buFont typeface="Wingdings" panose="05000000000000000000" pitchFamily="2" charset="2"/>
              <a:buChar char=""/>
              <a:defRPr/>
            </a:pPr>
            <a:r>
              <a:rPr lang="pl-PL" sz="2000" dirty="0">
                <a:latin typeface="Krub-ExtraLight"/>
                <a:ea typeface="Calibri" panose="020F0502020204030204" pitchFamily="34" charset="0"/>
                <a:cs typeface="Krub-ExtraLight"/>
              </a:rPr>
              <a:t>W przypadku gdy działalność gospodarcza jest prowadzona na powierzchni całkowitej przekraczającej 30% budynku/lokalu mieszkalnego, przedsięwzięcie nie kwalifikuje się do dofinansowania</a:t>
            </a:r>
            <a:r>
              <a:rPr lang="pl-PL" dirty="0">
                <a:latin typeface="Krub-ExtraLight"/>
                <a:ea typeface="Calibri" panose="020F0502020204030204" pitchFamily="34" charset="0"/>
                <a:cs typeface="Krub-ExtraLight"/>
              </a:rPr>
              <a:t>.</a:t>
            </a:r>
            <a:endParaRPr lang="pl-PL" sz="1200" dirty="0">
              <a:ea typeface="Calibri" panose="020F0502020204030204" pitchFamily="34" charset="0"/>
              <a:cs typeface="Times New Roman" panose="02020603050405020304" pitchFamily="18" charset="0"/>
            </a:endParaRPr>
          </a:p>
          <a:p>
            <a:pPr marL="342900" indent="-342900" fontAlgn="auto">
              <a:lnSpc>
                <a:spcPct val="107000"/>
              </a:lnSpc>
              <a:spcAft>
                <a:spcPts val="800"/>
              </a:spcAft>
              <a:buFont typeface="Wingdings" panose="05000000000000000000" pitchFamily="2" charset="2"/>
              <a:buChar char=""/>
              <a:defRPr/>
            </a:pPr>
            <a:r>
              <a:rPr lang="pl-PL" sz="2200" dirty="0">
                <a:latin typeface="Krub-ExtraLight"/>
                <a:ea typeface="Calibri" panose="020F0502020204030204" pitchFamily="34" charset="0"/>
                <a:cs typeface="Krub-ExtraLight"/>
              </a:rPr>
              <a:t>Jeśli w budynku mieszkalnym wydzielono lokale mieszkalne, dotacja przysługuje osobno na każdy lokal.</a:t>
            </a:r>
            <a:endParaRPr lang="pl-PL" sz="2200" dirty="0">
              <a:ea typeface="Calibri" panose="020F0502020204030204" pitchFamily="34" charset="0"/>
              <a:cs typeface="Times New Roman" panose="02020603050405020304" pitchFamily="18" charset="0"/>
            </a:endParaRPr>
          </a:p>
          <a:p>
            <a:pPr fontAlgn="auto">
              <a:spcAft>
                <a:spcPts val="0"/>
              </a:spcAft>
              <a:buFont typeface="Arial" panose="020B0604020202020204" pitchFamily="34" charset="0"/>
              <a:buNone/>
              <a:defRPr/>
            </a:pPr>
            <a:endParaRPr lang="pl-PL"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14325"/>
            <a:ext cx="10515600" cy="487363"/>
          </a:xfrm>
        </p:spPr>
        <p:txBody>
          <a:bodyPr rtlCol="0">
            <a:normAutofit fontScale="90000"/>
          </a:bodyPr>
          <a:lstStyle/>
          <a:p>
            <a:pPr fontAlgn="auto">
              <a:spcAft>
                <a:spcPts val="0"/>
              </a:spcAft>
              <a:defRPr/>
            </a:pPr>
            <a:r>
              <a:rPr lang="pl-PL" dirty="0"/>
              <a:t>Ważne terminy dla inwestora:</a:t>
            </a:r>
            <a:br>
              <a:rPr lang="pl-PL" dirty="0"/>
            </a:br>
            <a:endParaRPr lang="pl-PL" dirty="0"/>
          </a:p>
        </p:txBody>
      </p:sp>
      <p:sp>
        <p:nvSpPr>
          <p:cNvPr id="60418" name="Symbol zastępczy zawartości 2"/>
          <p:cNvSpPr>
            <a:spLocks noGrp="1"/>
          </p:cNvSpPr>
          <p:nvPr>
            <p:ph idx="1"/>
          </p:nvPr>
        </p:nvSpPr>
        <p:spPr>
          <a:xfrm>
            <a:off x="595312" y="801688"/>
            <a:ext cx="10264945" cy="4787900"/>
          </a:xfrm>
        </p:spPr>
        <p:txBody>
          <a:bodyPr>
            <a:normAutofit/>
          </a:bodyPr>
          <a:lstStyle/>
          <a:p>
            <a:endParaRPr lang="pl-PL" dirty="0"/>
          </a:p>
          <a:p>
            <a:pPr algn="just"/>
            <a:r>
              <a:rPr lang="pl-PL" sz="2800" b="1" dirty="0"/>
              <a:t>30 dni </a:t>
            </a:r>
            <a:r>
              <a:rPr lang="pl-PL" sz="2800" dirty="0"/>
              <a:t>- czas rozpatrywania wniosku o dofinansowanie (złożenie korekty wydłuża czas potrzebny na ocenę wniosku oraz wydanie decyzji przez </a:t>
            </a:r>
            <a:r>
              <a:rPr lang="pl-PL" sz="2800" dirty="0" err="1"/>
              <a:t>WFOŚiGW</a:t>
            </a:r>
            <a:r>
              <a:rPr lang="pl-PL" sz="2800" dirty="0"/>
              <a:t> o kolejne 30 dni),</a:t>
            </a:r>
          </a:p>
          <a:p>
            <a:pPr algn="just"/>
            <a:r>
              <a:rPr lang="pl-PL" sz="2800" b="1" dirty="0"/>
              <a:t>10 dni </a:t>
            </a:r>
            <a:r>
              <a:rPr lang="pl-PL" sz="2800" dirty="0"/>
              <a:t>roboczych - czas na poprawę/uzupełnienie wniosku po wezwaniu </a:t>
            </a:r>
            <a:r>
              <a:rPr lang="pl-PL" sz="2800" dirty="0" err="1"/>
              <a:t>WFOŚiGW</a:t>
            </a:r>
            <a:r>
              <a:rPr lang="pl-PL" sz="2800" dirty="0"/>
              <a:t>,</a:t>
            </a:r>
          </a:p>
          <a:p>
            <a:pPr algn="just"/>
            <a:r>
              <a:rPr lang="pl-PL" sz="2800" b="1" dirty="0"/>
              <a:t>30 miesięcy </a:t>
            </a:r>
            <a:r>
              <a:rPr lang="pl-PL" sz="2800" dirty="0"/>
              <a:t>- czas na realizację przedsięwzięcia, licząc od daty złożenia wniosku o dofinansowanie (nie dłużej niż do 30.06.2029 r.),</a:t>
            </a:r>
          </a:p>
          <a:p>
            <a:pPr algn="just"/>
            <a:r>
              <a:rPr lang="pl-PL" sz="2800" b="1" dirty="0"/>
              <a:t>5 lat</a:t>
            </a:r>
            <a:r>
              <a:rPr lang="pl-PL" sz="2800" dirty="0"/>
              <a:t> – okres trwałości, czyli czas, w którym należy zachować w niezmienionej formie i wymiarze efekty projektu zadeklarowane we</a:t>
            </a:r>
          </a:p>
          <a:p>
            <a:pPr algn="just"/>
            <a:r>
              <a:rPr lang="pl-PL" sz="2800" dirty="0"/>
              <a:t>wniosku.</a:t>
            </a:r>
          </a:p>
          <a:p>
            <a:endParaRPr lang="pl-PL"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14325"/>
            <a:ext cx="10515600" cy="487363"/>
          </a:xfrm>
        </p:spPr>
        <p:txBody>
          <a:bodyPr rtlCol="0">
            <a:normAutofit fontScale="90000"/>
          </a:bodyPr>
          <a:lstStyle/>
          <a:p>
            <a:pPr fontAlgn="auto">
              <a:spcAft>
                <a:spcPts val="0"/>
              </a:spcAft>
              <a:defRPr/>
            </a:pPr>
            <a:r>
              <a:rPr lang="pl-PL" dirty="0"/>
              <a:t>Warto wiedzieć! </a:t>
            </a:r>
            <a:br>
              <a:rPr lang="pl-PL" dirty="0"/>
            </a:br>
            <a:endParaRPr lang="pl-PL" dirty="0"/>
          </a:p>
        </p:txBody>
      </p:sp>
      <p:sp>
        <p:nvSpPr>
          <p:cNvPr id="61442" name="Symbol zastępczy zawartości 2"/>
          <p:cNvSpPr>
            <a:spLocks noGrp="1"/>
          </p:cNvSpPr>
          <p:nvPr>
            <p:ph idx="1"/>
          </p:nvPr>
        </p:nvSpPr>
        <p:spPr>
          <a:xfrm>
            <a:off x="595312" y="1119188"/>
            <a:ext cx="10515599" cy="4470400"/>
          </a:xfrm>
        </p:spPr>
        <p:txBody>
          <a:bodyPr>
            <a:normAutofit lnSpcReduction="10000"/>
          </a:bodyPr>
          <a:lstStyle/>
          <a:p>
            <a:pPr algn="just"/>
            <a:r>
              <a:rPr lang="pl-PL" sz="2800" dirty="0"/>
              <a:t>W nowej wersji programu Czyste Powietrze wniosek może zostać złożony </a:t>
            </a:r>
            <a:r>
              <a:rPr lang="pl-PL" sz="2800" b="1" dirty="0">
                <a:solidFill>
                  <a:srgbClr val="FF0000"/>
                </a:solidFill>
              </a:rPr>
              <a:t>tylko raz na jeden budynek</a:t>
            </a:r>
            <a:r>
              <a:rPr lang="pl-PL" sz="2800" dirty="0"/>
              <a:t>/lokal mieszkalny! </a:t>
            </a:r>
          </a:p>
          <a:p>
            <a:pPr algn="just"/>
            <a:endParaRPr lang="pl-PL" sz="2800" dirty="0"/>
          </a:p>
          <a:p>
            <a:pPr algn="just"/>
            <a:r>
              <a:rPr lang="pl-PL" sz="2800" dirty="0"/>
              <a:t>Jeśli skorzystałeś z dotacji na dany budynek we wcześniejszej wersji programu, w wersji aktualnej możesz skorzystać tylko na zakres nieobjęty wcześniejszym dofinansowaniem.</a:t>
            </a:r>
          </a:p>
          <a:p>
            <a:pPr algn="just"/>
            <a:endParaRPr lang="pl-PL" sz="2800" dirty="0"/>
          </a:p>
          <a:p>
            <a:pPr algn="just"/>
            <a:r>
              <a:rPr lang="pl-PL" sz="2800" b="1" dirty="0">
                <a:solidFill>
                  <a:srgbClr val="FF0000"/>
                </a:solidFill>
              </a:rPr>
              <a:t>UWAGA!</a:t>
            </a:r>
            <a:r>
              <a:rPr lang="pl-PL" sz="2800" dirty="0"/>
              <a:t> Wysokość dofinansowania, które otrzyma inwestor można</a:t>
            </a:r>
          </a:p>
          <a:p>
            <a:pPr algn="just"/>
            <a:r>
              <a:rPr lang="pl-PL" sz="2800" dirty="0"/>
              <a:t>sprawdzić, korzystając z Kalkulatora Dotacji, który jest dostępny pod</a:t>
            </a:r>
          </a:p>
          <a:p>
            <a:pPr algn="just"/>
            <a:r>
              <a:rPr lang="pl-PL" sz="2800" dirty="0">
                <a:solidFill>
                  <a:schemeClr val="accent1"/>
                </a:solidFill>
              </a:rPr>
              <a:t>linkiem: http://www.czystepowietrze.gov.pl/kalkulator-dotacji/</a:t>
            </a:r>
          </a:p>
          <a:p>
            <a:pPr algn="just"/>
            <a:endParaRPr lang="pl-PL" sz="28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14325"/>
            <a:ext cx="10515600" cy="487363"/>
          </a:xfrm>
        </p:spPr>
        <p:txBody>
          <a:bodyPr rtlCol="0">
            <a:normAutofit fontScale="90000"/>
          </a:bodyPr>
          <a:lstStyle/>
          <a:p>
            <a:pPr fontAlgn="auto">
              <a:spcAft>
                <a:spcPts val="0"/>
              </a:spcAft>
              <a:defRPr/>
            </a:pPr>
            <a:endParaRPr lang="pl-PL"/>
          </a:p>
        </p:txBody>
      </p:sp>
      <p:pic>
        <p:nvPicPr>
          <p:cNvPr id="49154" name="Symbol zastępczy zawartości 4"/>
          <p:cNvPicPr>
            <a:picLocks noGrp="1" noChangeAspect="1"/>
          </p:cNvPicPr>
          <p:nvPr>
            <p:ph idx="1"/>
          </p:nvPr>
        </p:nvPicPr>
        <p:blipFill>
          <a:blip r:embed="rId2"/>
          <a:srcRect/>
          <a:stretch>
            <a:fillRect/>
          </a:stretch>
        </p:blipFill>
        <p:spPr>
          <a:xfrm>
            <a:off x="466725" y="204788"/>
            <a:ext cx="8639175" cy="5384800"/>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14325"/>
            <a:ext cx="10515600" cy="487363"/>
          </a:xfrm>
        </p:spPr>
        <p:txBody>
          <a:bodyPr rtlCol="0">
            <a:normAutofit fontScale="90000"/>
          </a:bodyPr>
          <a:lstStyle/>
          <a:p>
            <a:pPr fontAlgn="auto">
              <a:spcAft>
                <a:spcPts val="0"/>
              </a:spcAft>
              <a:defRPr/>
            </a:pPr>
            <a:endParaRPr lang="pl-PL"/>
          </a:p>
        </p:txBody>
      </p:sp>
      <p:pic>
        <p:nvPicPr>
          <p:cNvPr id="50178" name="Symbol zastępczy zawartości 4"/>
          <p:cNvPicPr>
            <a:picLocks noGrp="1" noChangeAspect="1"/>
          </p:cNvPicPr>
          <p:nvPr>
            <p:ph idx="1"/>
          </p:nvPr>
        </p:nvPicPr>
        <p:blipFill>
          <a:blip r:embed="rId2"/>
          <a:srcRect/>
          <a:stretch>
            <a:fillRect/>
          </a:stretch>
        </p:blipFill>
        <p:spPr>
          <a:xfrm>
            <a:off x="1296988" y="204788"/>
            <a:ext cx="8126412" cy="5599112"/>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ytuł 1"/>
          <p:cNvSpPr>
            <a:spLocks noGrp="1"/>
          </p:cNvSpPr>
          <p:nvPr>
            <p:ph type="title"/>
          </p:nvPr>
        </p:nvSpPr>
        <p:spPr>
          <a:xfrm>
            <a:off x="2514600" y="333375"/>
            <a:ext cx="7615238" cy="1143000"/>
          </a:xfrm>
        </p:spPr>
        <p:txBody>
          <a:bodyPr/>
          <a:lstStyle/>
          <a:p>
            <a:r>
              <a:rPr lang="pl-PL" sz="3200" dirty="0">
                <a:latin typeface="Calibri" pitchFamily="34" charset="0"/>
                <a:cs typeface="Arial" charset="0"/>
              </a:rPr>
              <a:t>Składanie wniosku</a:t>
            </a:r>
          </a:p>
        </p:txBody>
      </p:sp>
      <p:pic>
        <p:nvPicPr>
          <p:cNvPr id="3" name="Obraz 2">
            <a:extLst>
              <a:ext uri="{FF2B5EF4-FFF2-40B4-BE49-F238E27FC236}">
                <a16:creationId xmlns:a16="http://schemas.microsoft.com/office/drawing/2014/main" id="{DDE9E750-C04C-456A-998A-A4B157C051C2}"/>
              </a:ext>
            </a:extLst>
          </p:cNvPr>
          <p:cNvPicPr>
            <a:picLocks noChangeAspect="1"/>
          </p:cNvPicPr>
          <p:nvPr/>
        </p:nvPicPr>
        <p:blipFill rotWithShape="1">
          <a:blip r:embed="rId3"/>
          <a:srcRect l="7976" t="16914" r="11667" b="4840"/>
          <a:stretch/>
        </p:blipFill>
        <p:spPr>
          <a:xfrm>
            <a:off x="7135887" y="3209667"/>
            <a:ext cx="5056113" cy="2767988"/>
          </a:xfrm>
          <a:prstGeom prst="rect">
            <a:avLst/>
          </a:prstGeom>
        </p:spPr>
      </p:pic>
      <p:pic>
        <p:nvPicPr>
          <p:cNvPr id="5" name="Obraz 4">
            <a:extLst>
              <a:ext uri="{FF2B5EF4-FFF2-40B4-BE49-F238E27FC236}">
                <a16:creationId xmlns:a16="http://schemas.microsoft.com/office/drawing/2014/main" id="{F37124F1-7AF2-43AC-9CC7-5134A10A2925}"/>
              </a:ext>
            </a:extLst>
          </p:cNvPr>
          <p:cNvPicPr>
            <a:picLocks noChangeAspect="1"/>
          </p:cNvPicPr>
          <p:nvPr/>
        </p:nvPicPr>
        <p:blipFill rotWithShape="1">
          <a:blip r:embed="rId4"/>
          <a:srcRect l="3214" t="17762" r="1548" b="8763"/>
          <a:stretch/>
        </p:blipFill>
        <p:spPr>
          <a:xfrm>
            <a:off x="18628" y="1261403"/>
            <a:ext cx="6886546" cy="2987040"/>
          </a:xfrm>
          <a:prstGeom prst="rect">
            <a:avLst/>
          </a:prstGeom>
        </p:spPr>
      </p:pic>
      <p:cxnSp>
        <p:nvCxnSpPr>
          <p:cNvPr id="11" name="Łącznik prosty ze strzałką 10">
            <a:extLst>
              <a:ext uri="{FF2B5EF4-FFF2-40B4-BE49-F238E27FC236}">
                <a16:creationId xmlns:a16="http://schemas.microsoft.com/office/drawing/2014/main" id="{4C681043-E018-4914-9B83-06F2620AB134}"/>
              </a:ext>
            </a:extLst>
          </p:cNvPr>
          <p:cNvCxnSpPr/>
          <p:nvPr/>
        </p:nvCxnSpPr>
        <p:spPr>
          <a:xfrm>
            <a:off x="5176911" y="3429000"/>
            <a:ext cx="4065563" cy="103045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9417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854063C6-F03B-4ABD-A91C-EFF3CD91280E}"/>
              </a:ext>
            </a:extLst>
          </p:cNvPr>
          <p:cNvPicPr>
            <a:picLocks noChangeAspect="1"/>
          </p:cNvPicPr>
          <p:nvPr/>
        </p:nvPicPr>
        <p:blipFill>
          <a:blip r:embed="rId2"/>
          <a:stretch>
            <a:fillRect/>
          </a:stretch>
        </p:blipFill>
        <p:spPr>
          <a:xfrm>
            <a:off x="321075" y="801210"/>
            <a:ext cx="11549849" cy="5255580"/>
          </a:xfrm>
          <a:prstGeom prst="rect">
            <a:avLst/>
          </a:prstGeom>
        </p:spPr>
      </p:pic>
      <p:sp>
        <p:nvSpPr>
          <p:cNvPr id="4" name="Owal 3">
            <a:extLst>
              <a:ext uri="{FF2B5EF4-FFF2-40B4-BE49-F238E27FC236}">
                <a16:creationId xmlns:a16="http://schemas.microsoft.com/office/drawing/2014/main" id="{2EB9EFB3-BA9A-4C87-9077-9791A2D54A68}"/>
              </a:ext>
            </a:extLst>
          </p:cNvPr>
          <p:cNvSpPr/>
          <p:nvPr/>
        </p:nvSpPr>
        <p:spPr>
          <a:xfrm>
            <a:off x="6214369" y="2849732"/>
            <a:ext cx="3497802" cy="64807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085870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8200" y="314325"/>
            <a:ext cx="10515600" cy="487363"/>
          </a:xfrm>
        </p:spPr>
        <p:txBody>
          <a:bodyPr rtlCol="0">
            <a:normAutofit fontScale="90000"/>
          </a:bodyPr>
          <a:lstStyle/>
          <a:p>
            <a:pPr fontAlgn="auto">
              <a:spcAft>
                <a:spcPts val="0"/>
              </a:spcAft>
              <a:defRPr/>
            </a:pPr>
            <a:r>
              <a:rPr lang="pl-PL" dirty="0"/>
              <a:t>Warto wiedzieć! </a:t>
            </a:r>
            <a:br>
              <a:rPr lang="pl-PL" dirty="0"/>
            </a:br>
            <a:endParaRPr lang="pl-PL" dirty="0"/>
          </a:p>
        </p:txBody>
      </p:sp>
      <p:sp>
        <p:nvSpPr>
          <p:cNvPr id="61442" name="Symbol zastępczy zawartości 2"/>
          <p:cNvSpPr>
            <a:spLocks noGrp="1"/>
          </p:cNvSpPr>
          <p:nvPr>
            <p:ph idx="1"/>
          </p:nvPr>
        </p:nvSpPr>
        <p:spPr>
          <a:xfrm>
            <a:off x="595313" y="1119188"/>
            <a:ext cx="8324850" cy="4470400"/>
          </a:xfrm>
        </p:spPr>
        <p:txBody>
          <a:bodyPr/>
          <a:lstStyle/>
          <a:p>
            <a:r>
              <a:rPr lang="pl-PL" sz="3200" b="1" dirty="0">
                <a:solidFill>
                  <a:srgbClr val="FF0000"/>
                </a:solidFill>
              </a:rPr>
              <a:t>UWAGA!</a:t>
            </a:r>
            <a:r>
              <a:rPr lang="pl-PL" sz="3200" dirty="0"/>
              <a:t> </a:t>
            </a:r>
            <a:r>
              <a:rPr lang="pl-PL" sz="3200" dirty="0">
                <a:solidFill>
                  <a:schemeClr val="tx1"/>
                </a:solidFill>
              </a:rPr>
              <a:t>Wysokość dofinansowania, które otrzyma inwestor można sprawdzić, korzystając z Kalkulatora Dotacji, który jest dostępny pod</a:t>
            </a:r>
          </a:p>
          <a:p>
            <a:r>
              <a:rPr lang="pl-PL" sz="3200" dirty="0">
                <a:solidFill>
                  <a:schemeClr val="tx1"/>
                </a:solidFill>
              </a:rPr>
              <a:t>linkiem:</a:t>
            </a:r>
          </a:p>
          <a:p>
            <a:r>
              <a:rPr lang="pl-PL" sz="3200" dirty="0">
                <a:solidFill>
                  <a:schemeClr val="accent1"/>
                </a:solidFill>
              </a:rPr>
              <a:t> http://www.czystepowietrze.gov.pl/kalkulator-dotacji/</a:t>
            </a:r>
          </a:p>
          <a:p>
            <a:endParaRPr lang="pl-PL"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E771E0C-E4DE-4261-8B4C-CD6666D3DD25}"/>
              </a:ext>
            </a:extLst>
          </p:cNvPr>
          <p:cNvSpPr>
            <a:spLocks noGrp="1"/>
          </p:cNvSpPr>
          <p:nvPr>
            <p:ph type="title"/>
          </p:nvPr>
        </p:nvSpPr>
        <p:spPr/>
        <p:txBody>
          <a:bodyPr>
            <a:normAutofit fontScale="90000"/>
          </a:bodyPr>
          <a:lstStyle/>
          <a:p>
            <a:endParaRPr lang="pl-PL"/>
          </a:p>
        </p:txBody>
      </p:sp>
      <p:pic>
        <p:nvPicPr>
          <p:cNvPr id="5" name="Symbol zastępczy zawartości 4">
            <a:extLst>
              <a:ext uri="{FF2B5EF4-FFF2-40B4-BE49-F238E27FC236}">
                <a16:creationId xmlns:a16="http://schemas.microsoft.com/office/drawing/2014/main" id="{36605AF5-C2F9-4230-BFB7-22733D8FB92C}"/>
              </a:ext>
            </a:extLst>
          </p:cNvPr>
          <p:cNvPicPr>
            <a:picLocks noGrp="1" noChangeAspect="1"/>
          </p:cNvPicPr>
          <p:nvPr>
            <p:ph idx="1"/>
          </p:nvPr>
        </p:nvPicPr>
        <p:blipFill>
          <a:blip r:embed="rId2"/>
          <a:stretch>
            <a:fillRect/>
          </a:stretch>
        </p:blipFill>
        <p:spPr>
          <a:xfrm>
            <a:off x="200790" y="313756"/>
            <a:ext cx="10538837" cy="5643161"/>
          </a:xfrm>
        </p:spPr>
      </p:pic>
    </p:spTree>
    <p:extLst>
      <p:ext uri="{BB962C8B-B14F-4D97-AF65-F5344CB8AC3E}">
        <p14:creationId xmlns:p14="http://schemas.microsoft.com/office/powerpoint/2010/main" val="3854072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Symbol zastępczy zawartości 3"/>
          <p:cNvPicPr>
            <a:picLocks noGrp="1" noChangeAspect="1"/>
          </p:cNvPicPr>
          <p:nvPr>
            <p:ph idx="1"/>
          </p:nvPr>
        </p:nvPicPr>
        <p:blipFill>
          <a:blip r:embed="rId2"/>
          <a:srcRect/>
          <a:stretch>
            <a:fillRect/>
          </a:stretch>
        </p:blipFill>
        <p:spPr>
          <a:xfrm>
            <a:off x="534256" y="801688"/>
            <a:ext cx="9272588" cy="5092700"/>
          </a:xfrm>
        </p:spPr>
      </p:pic>
      <p:pic>
        <p:nvPicPr>
          <p:cNvPr id="3" name="Obraz 2">
            <a:extLst>
              <a:ext uri="{FF2B5EF4-FFF2-40B4-BE49-F238E27FC236}">
                <a16:creationId xmlns:a16="http://schemas.microsoft.com/office/drawing/2014/main" id="{51D005C7-8519-4D0C-92BF-EC79E41B3B7F}"/>
              </a:ext>
            </a:extLst>
          </p:cNvPr>
          <p:cNvPicPr>
            <a:picLocks noChangeAspect="1"/>
          </p:cNvPicPr>
          <p:nvPr/>
        </p:nvPicPr>
        <p:blipFill>
          <a:blip r:embed="rId3"/>
          <a:stretch>
            <a:fillRect/>
          </a:stretch>
        </p:blipFill>
        <p:spPr>
          <a:xfrm>
            <a:off x="385162" y="244222"/>
            <a:ext cx="10516511" cy="71939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ole tekstowe 10">
            <a:extLst>
              <a:ext uri="{FF2B5EF4-FFF2-40B4-BE49-F238E27FC236}">
                <a16:creationId xmlns:a16="http://schemas.microsoft.com/office/drawing/2014/main" id="{B119638B-7A78-42EA-8315-667A319DE129}"/>
              </a:ext>
            </a:extLst>
          </p:cNvPr>
          <p:cNvSpPr txBox="1"/>
          <p:nvPr/>
        </p:nvSpPr>
        <p:spPr>
          <a:xfrm>
            <a:off x="4758431" y="5530788"/>
            <a:ext cx="878889" cy="307777"/>
          </a:xfrm>
          <a:prstGeom prst="rect">
            <a:avLst/>
          </a:prstGeom>
          <a:solidFill>
            <a:schemeClr val="accent5">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400" b="0" i="0" u="none" strike="noStrike" kern="1200" cap="none" spc="0" normalizeH="0" baseline="0" noProof="0" dirty="0">
                <a:ln>
                  <a:noFill/>
                </a:ln>
                <a:solidFill>
                  <a:prstClr val="black"/>
                </a:solidFill>
                <a:effectLst/>
                <a:uLnTx/>
                <a:uFillTx/>
                <a:latin typeface="Calibri" panose="020F0502020204030204"/>
                <a:ea typeface="+mn-ea"/>
                <a:cs typeface="+mn-cs"/>
              </a:rPr>
              <a:t>30%/45%</a:t>
            </a:r>
          </a:p>
        </p:txBody>
      </p:sp>
      <p:sp>
        <p:nvSpPr>
          <p:cNvPr id="3" name="pole tekstowe 2">
            <a:extLst>
              <a:ext uri="{FF2B5EF4-FFF2-40B4-BE49-F238E27FC236}">
                <a16:creationId xmlns:a16="http://schemas.microsoft.com/office/drawing/2014/main" id="{0C7F82E2-4363-4BCB-9A94-39A7F345B4D0}"/>
              </a:ext>
            </a:extLst>
          </p:cNvPr>
          <p:cNvSpPr txBox="1"/>
          <p:nvPr/>
        </p:nvSpPr>
        <p:spPr>
          <a:xfrm>
            <a:off x="3027285" y="1775534"/>
            <a:ext cx="30687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Obraz 3">
            <a:extLst>
              <a:ext uri="{FF2B5EF4-FFF2-40B4-BE49-F238E27FC236}">
                <a16:creationId xmlns:a16="http://schemas.microsoft.com/office/drawing/2014/main" id="{E809EBF4-020F-486D-A852-DE4F0CD74F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5" y="0"/>
            <a:ext cx="12169530" cy="6858000"/>
          </a:xfrm>
          <a:prstGeom prst="rect">
            <a:avLst/>
          </a:prstGeom>
        </p:spPr>
      </p:pic>
      <p:sp>
        <p:nvSpPr>
          <p:cNvPr id="2" name="Prostokąt 1">
            <a:extLst>
              <a:ext uri="{FF2B5EF4-FFF2-40B4-BE49-F238E27FC236}">
                <a16:creationId xmlns:a16="http://schemas.microsoft.com/office/drawing/2014/main" id="{19D9C30B-1FE8-491B-BA8A-25AC641449EE}"/>
              </a:ext>
            </a:extLst>
          </p:cNvPr>
          <p:cNvSpPr/>
          <p:nvPr/>
        </p:nvSpPr>
        <p:spPr>
          <a:xfrm>
            <a:off x="6320901" y="4039340"/>
            <a:ext cx="4039340" cy="3462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noFill/>
              <a:effectLst/>
              <a:uLnTx/>
              <a:uFillTx/>
              <a:latin typeface="Calibri" panose="020F0502020204030204"/>
              <a:ea typeface="+mn-ea"/>
              <a:cs typeface="+mn-cs"/>
            </a:endParaRPr>
          </a:p>
        </p:txBody>
      </p:sp>
      <p:sp>
        <p:nvSpPr>
          <p:cNvPr id="6" name="pole tekstowe 5">
            <a:extLst>
              <a:ext uri="{FF2B5EF4-FFF2-40B4-BE49-F238E27FC236}">
                <a16:creationId xmlns:a16="http://schemas.microsoft.com/office/drawing/2014/main" id="{412025F6-2812-495C-949E-B3409BD3A335}"/>
              </a:ext>
            </a:extLst>
          </p:cNvPr>
          <p:cNvSpPr txBox="1"/>
          <p:nvPr/>
        </p:nvSpPr>
        <p:spPr>
          <a:xfrm>
            <a:off x="5637320" y="6428913"/>
            <a:ext cx="878889" cy="307777"/>
          </a:xfrm>
          <a:prstGeom prst="rect">
            <a:avLst/>
          </a:prstGeom>
          <a:solidFill>
            <a:schemeClr val="accent5">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400" b="0" i="0" u="none" strike="noStrike" kern="1200" cap="none" spc="0" normalizeH="0" baseline="0" noProof="0" dirty="0">
                <a:ln>
                  <a:noFill/>
                </a:ln>
                <a:solidFill>
                  <a:prstClr val="black"/>
                </a:solidFill>
                <a:effectLst/>
                <a:uLnTx/>
                <a:uFillTx/>
                <a:latin typeface="Calibri" panose="020F0502020204030204"/>
                <a:ea typeface="+mn-ea"/>
                <a:cs typeface="+mn-cs"/>
              </a:rPr>
              <a:t>30%/45%</a:t>
            </a:r>
          </a:p>
        </p:txBody>
      </p:sp>
      <p:sp>
        <p:nvSpPr>
          <p:cNvPr id="5" name="pole tekstowe 4">
            <a:extLst>
              <a:ext uri="{FF2B5EF4-FFF2-40B4-BE49-F238E27FC236}">
                <a16:creationId xmlns:a16="http://schemas.microsoft.com/office/drawing/2014/main" id="{2E2E9404-26E9-4665-A2DE-1816E3432343}"/>
              </a:ext>
            </a:extLst>
          </p:cNvPr>
          <p:cNvSpPr txBox="1"/>
          <p:nvPr/>
        </p:nvSpPr>
        <p:spPr>
          <a:xfrm>
            <a:off x="9055223" y="2840854"/>
            <a:ext cx="1873190"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rPr>
              <a:t>(zakładka: Złóż wniosek)</a:t>
            </a:r>
          </a:p>
        </p:txBody>
      </p:sp>
      <p:sp>
        <p:nvSpPr>
          <p:cNvPr id="7" name="pole tekstowe 6">
            <a:extLst>
              <a:ext uri="{FF2B5EF4-FFF2-40B4-BE49-F238E27FC236}">
                <a16:creationId xmlns:a16="http://schemas.microsoft.com/office/drawing/2014/main" id="{4AB4CB09-A8D8-4790-84F3-E67E91A7D23F}"/>
              </a:ext>
            </a:extLst>
          </p:cNvPr>
          <p:cNvSpPr txBox="1"/>
          <p:nvPr/>
        </p:nvSpPr>
        <p:spPr>
          <a:xfrm>
            <a:off x="3187083" y="2301540"/>
            <a:ext cx="1908699"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a:ln>
                  <a:noFill/>
                </a:ln>
                <a:solidFill>
                  <a:prstClr val="black"/>
                </a:solidFill>
                <a:effectLst/>
                <a:uLnTx/>
                <a:uFillTx/>
                <a:latin typeface="Calibri" panose="020F0502020204030204"/>
                <a:ea typeface="+mn-ea"/>
                <a:cs typeface="+mn-cs"/>
              </a:rPr>
              <a:t>Dokładniej, od 11.10.2021r.</a:t>
            </a:r>
          </a:p>
        </p:txBody>
      </p:sp>
    </p:spTree>
    <p:extLst>
      <p:ext uri="{BB962C8B-B14F-4D97-AF65-F5344CB8AC3E}">
        <p14:creationId xmlns:p14="http://schemas.microsoft.com/office/powerpoint/2010/main" val="30507288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6186641-6E9B-4614-8244-AF5981CD9680}"/>
              </a:ext>
            </a:extLst>
          </p:cNvPr>
          <p:cNvSpPr>
            <a:spLocks noGrp="1"/>
          </p:cNvSpPr>
          <p:nvPr>
            <p:ph type="title"/>
          </p:nvPr>
        </p:nvSpPr>
        <p:spPr>
          <a:xfrm>
            <a:off x="65842" y="278245"/>
            <a:ext cx="10515600" cy="487630"/>
          </a:xfrm>
        </p:spPr>
        <p:txBody>
          <a:bodyPr>
            <a:normAutofit fontScale="90000"/>
          </a:bodyPr>
          <a:lstStyle/>
          <a:p>
            <a:r>
              <a:rPr lang="pl-PL" dirty="0"/>
              <a:t>O co mogą wnioskować indywidualnie właściciele lokali. (cz. 1 i 2)</a:t>
            </a:r>
          </a:p>
        </p:txBody>
      </p:sp>
      <p:pic>
        <p:nvPicPr>
          <p:cNvPr id="7" name="Obraz 6">
            <a:extLst>
              <a:ext uri="{FF2B5EF4-FFF2-40B4-BE49-F238E27FC236}">
                <a16:creationId xmlns:a16="http://schemas.microsoft.com/office/drawing/2014/main" id="{F1A70246-4FB7-4C05-AE30-063726355AA3}"/>
              </a:ext>
            </a:extLst>
          </p:cNvPr>
          <p:cNvPicPr>
            <a:picLocks noChangeAspect="1"/>
          </p:cNvPicPr>
          <p:nvPr/>
        </p:nvPicPr>
        <p:blipFill>
          <a:blip r:embed="rId2" cstate="print"/>
          <a:stretch>
            <a:fillRect/>
          </a:stretch>
        </p:blipFill>
        <p:spPr>
          <a:xfrm>
            <a:off x="3269355" y="1597654"/>
            <a:ext cx="1526748" cy="1691748"/>
          </a:xfrm>
          <a:prstGeom prst="rect">
            <a:avLst/>
          </a:prstGeom>
        </p:spPr>
      </p:pic>
      <p:pic>
        <p:nvPicPr>
          <p:cNvPr id="8" name="Obraz 7">
            <a:extLst>
              <a:ext uri="{FF2B5EF4-FFF2-40B4-BE49-F238E27FC236}">
                <a16:creationId xmlns:a16="http://schemas.microsoft.com/office/drawing/2014/main" id="{2E936746-41B8-4753-B456-3BAE5AFF9E26}"/>
              </a:ext>
            </a:extLst>
          </p:cNvPr>
          <p:cNvPicPr>
            <a:picLocks noChangeAspect="1"/>
          </p:cNvPicPr>
          <p:nvPr/>
        </p:nvPicPr>
        <p:blipFill>
          <a:blip r:embed="rId3" cstate="print"/>
          <a:stretch>
            <a:fillRect/>
          </a:stretch>
        </p:blipFill>
        <p:spPr>
          <a:xfrm>
            <a:off x="1078275" y="1597654"/>
            <a:ext cx="1527195" cy="1538900"/>
          </a:xfrm>
          <a:prstGeom prst="rect">
            <a:avLst/>
          </a:prstGeom>
        </p:spPr>
      </p:pic>
      <p:pic>
        <p:nvPicPr>
          <p:cNvPr id="11" name="Obraz 10">
            <a:extLst>
              <a:ext uri="{FF2B5EF4-FFF2-40B4-BE49-F238E27FC236}">
                <a16:creationId xmlns:a16="http://schemas.microsoft.com/office/drawing/2014/main" id="{427C3660-170E-472C-BE9D-E0DF00DEFCD9}"/>
              </a:ext>
            </a:extLst>
          </p:cNvPr>
          <p:cNvPicPr>
            <a:picLocks noChangeAspect="1"/>
          </p:cNvPicPr>
          <p:nvPr/>
        </p:nvPicPr>
        <p:blipFill>
          <a:blip r:embed="rId4" cstate="print"/>
          <a:stretch>
            <a:fillRect/>
          </a:stretch>
        </p:blipFill>
        <p:spPr>
          <a:xfrm>
            <a:off x="679033" y="3766732"/>
            <a:ext cx="2325678" cy="1800711"/>
          </a:xfrm>
          <a:prstGeom prst="rect">
            <a:avLst/>
          </a:prstGeom>
        </p:spPr>
      </p:pic>
      <p:pic>
        <p:nvPicPr>
          <p:cNvPr id="12" name="Obraz 11">
            <a:extLst>
              <a:ext uri="{FF2B5EF4-FFF2-40B4-BE49-F238E27FC236}">
                <a16:creationId xmlns:a16="http://schemas.microsoft.com/office/drawing/2014/main" id="{E5AB711D-D825-4BF5-A5AF-701898AA438A}"/>
              </a:ext>
            </a:extLst>
          </p:cNvPr>
          <p:cNvPicPr>
            <a:picLocks noChangeAspect="1"/>
          </p:cNvPicPr>
          <p:nvPr/>
        </p:nvPicPr>
        <p:blipFill>
          <a:blip r:embed="rId5" cstate="print"/>
          <a:stretch>
            <a:fillRect/>
          </a:stretch>
        </p:blipFill>
        <p:spPr>
          <a:xfrm>
            <a:off x="3488758" y="3775259"/>
            <a:ext cx="1526748" cy="1905269"/>
          </a:xfrm>
          <a:prstGeom prst="rect">
            <a:avLst/>
          </a:prstGeom>
        </p:spPr>
      </p:pic>
      <p:pic>
        <p:nvPicPr>
          <p:cNvPr id="13" name="Obraz 12">
            <a:extLst>
              <a:ext uri="{FF2B5EF4-FFF2-40B4-BE49-F238E27FC236}">
                <a16:creationId xmlns:a16="http://schemas.microsoft.com/office/drawing/2014/main" id="{DF239081-A72F-4BD8-91BD-D1F7C861DBF5}"/>
              </a:ext>
            </a:extLst>
          </p:cNvPr>
          <p:cNvPicPr>
            <a:picLocks noChangeAspect="1"/>
          </p:cNvPicPr>
          <p:nvPr/>
        </p:nvPicPr>
        <p:blipFill>
          <a:blip r:embed="rId6" cstate="print"/>
          <a:stretch>
            <a:fillRect/>
          </a:stretch>
        </p:blipFill>
        <p:spPr>
          <a:xfrm>
            <a:off x="5992319" y="1597654"/>
            <a:ext cx="1559581" cy="1724597"/>
          </a:xfrm>
          <a:prstGeom prst="rect">
            <a:avLst/>
          </a:prstGeom>
        </p:spPr>
      </p:pic>
      <p:pic>
        <p:nvPicPr>
          <p:cNvPr id="14" name="Obraz 13">
            <a:extLst>
              <a:ext uri="{FF2B5EF4-FFF2-40B4-BE49-F238E27FC236}">
                <a16:creationId xmlns:a16="http://schemas.microsoft.com/office/drawing/2014/main" id="{08B3C328-097C-4BE0-A0BA-CBB72896277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51183" y="1597654"/>
            <a:ext cx="1656184" cy="1739475"/>
          </a:xfrm>
          <a:prstGeom prst="rect">
            <a:avLst/>
          </a:prstGeom>
        </p:spPr>
      </p:pic>
      <p:pic>
        <p:nvPicPr>
          <p:cNvPr id="15" name="Picture 2">
            <a:extLst>
              <a:ext uri="{FF2B5EF4-FFF2-40B4-BE49-F238E27FC236}">
                <a16:creationId xmlns:a16="http://schemas.microsoft.com/office/drawing/2014/main" id="{4B144F26-739B-48D7-8952-B0EF0D42A1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3766732"/>
            <a:ext cx="1527908" cy="153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Obraz 15">
            <a:extLst>
              <a:ext uri="{FF2B5EF4-FFF2-40B4-BE49-F238E27FC236}">
                <a16:creationId xmlns:a16="http://schemas.microsoft.com/office/drawing/2014/main" id="{60C8CE76-2FFF-4F6B-AC8B-2259D28F2FC0}"/>
              </a:ext>
            </a:extLst>
          </p:cNvPr>
          <p:cNvPicPr>
            <a:picLocks noChangeAspect="1"/>
          </p:cNvPicPr>
          <p:nvPr/>
        </p:nvPicPr>
        <p:blipFill>
          <a:blip r:embed="rId9"/>
          <a:stretch>
            <a:fillRect/>
          </a:stretch>
        </p:blipFill>
        <p:spPr>
          <a:xfrm>
            <a:off x="8315678" y="3766732"/>
            <a:ext cx="1527195" cy="1812725"/>
          </a:xfrm>
          <a:prstGeom prst="rect">
            <a:avLst/>
          </a:prstGeom>
        </p:spPr>
      </p:pic>
      <p:cxnSp>
        <p:nvCxnSpPr>
          <p:cNvPr id="5" name="Łącznik prosty 4">
            <a:extLst>
              <a:ext uri="{FF2B5EF4-FFF2-40B4-BE49-F238E27FC236}">
                <a16:creationId xmlns:a16="http://schemas.microsoft.com/office/drawing/2014/main" id="{F4EF799C-9911-4B1E-98F3-CAA79843EBA5}"/>
              </a:ext>
            </a:extLst>
          </p:cNvPr>
          <p:cNvCxnSpPr/>
          <p:nvPr/>
        </p:nvCxnSpPr>
        <p:spPr>
          <a:xfrm flipH="1">
            <a:off x="679033" y="3524435"/>
            <a:ext cx="2126311" cy="2043008"/>
          </a:xfrm>
          <a:prstGeom prst="line">
            <a:avLst/>
          </a:prstGeom>
          <a:ln w="762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Łącznik prosty 8">
            <a:extLst>
              <a:ext uri="{FF2B5EF4-FFF2-40B4-BE49-F238E27FC236}">
                <a16:creationId xmlns:a16="http://schemas.microsoft.com/office/drawing/2014/main" id="{584EDFE6-8BC0-4B97-9C20-FD069BBEB8B9}"/>
              </a:ext>
            </a:extLst>
          </p:cNvPr>
          <p:cNvCxnSpPr/>
          <p:nvPr/>
        </p:nvCxnSpPr>
        <p:spPr>
          <a:xfrm>
            <a:off x="775517" y="3429000"/>
            <a:ext cx="2127481" cy="2150457"/>
          </a:xfrm>
          <a:prstGeom prst="line">
            <a:avLst/>
          </a:prstGeom>
          <a:ln w="762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Łącznik prosty 16">
            <a:extLst>
              <a:ext uri="{FF2B5EF4-FFF2-40B4-BE49-F238E27FC236}">
                <a16:creationId xmlns:a16="http://schemas.microsoft.com/office/drawing/2014/main" id="{FF8B31AD-465F-4A1F-97F0-A3F31E689212}"/>
              </a:ext>
            </a:extLst>
          </p:cNvPr>
          <p:cNvCxnSpPr/>
          <p:nvPr/>
        </p:nvCxnSpPr>
        <p:spPr>
          <a:xfrm>
            <a:off x="3269355" y="3429000"/>
            <a:ext cx="1915204" cy="2150457"/>
          </a:xfrm>
          <a:prstGeom prst="line">
            <a:avLst/>
          </a:prstGeom>
          <a:ln w="762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Łącznik prosty 18">
            <a:extLst>
              <a:ext uri="{FF2B5EF4-FFF2-40B4-BE49-F238E27FC236}">
                <a16:creationId xmlns:a16="http://schemas.microsoft.com/office/drawing/2014/main" id="{503FC60B-BFF2-44A0-A04C-0F8BAFA6423A}"/>
              </a:ext>
            </a:extLst>
          </p:cNvPr>
          <p:cNvCxnSpPr/>
          <p:nvPr/>
        </p:nvCxnSpPr>
        <p:spPr>
          <a:xfrm flipH="1">
            <a:off x="3338004" y="3524435"/>
            <a:ext cx="1819922" cy="2055022"/>
          </a:xfrm>
          <a:prstGeom prst="line">
            <a:avLst/>
          </a:prstGeom>
          <a:ln w="762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Łącznik prosty 20">
            <a:extLst>
              <a:ext uri="{FF2B5EF4-FFF2-40B4-BE49-F238E27FC236}">
                <a16:creationId xmlns:a16="http://schemas.microsoft.com/office/drawing/2014/main" id="{BB286F04-9A2B-44DB-91B8-E3E6C3ED92BF}"/>
              </a:ext>
            </a:extLst>
          </p:cNvPr>
          <p:cNvCxnSpPr/>
          <p:nvPr/>
        </p:nvCxnSpPr>
        <p:spPr>
          <a:xfrm>
            <a:off x="5840157" y="3429000"/>
            <a:ext cx="2025459" cy="213844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Łącznik prosty 22">
            <a:extLst>
              <a:ext uri="{FF2B5EF4-FFF2-40B4-BE49-F238E27FC236}">
                <a16:creationId xmlns:a16="http://schemas.microsoft.com/office/drawing/2014/main" id="{4316A350-6F38-4404-B617-23C18A517D5D}"/>
              </a:ext>
            </a:extLst>
          </p:cNvPr>
          <p:cNvCxnSpPr/>
          <p:nvPr/>
        </p:nvCxnSpPr>
        <p:spPr>
          <a:xfrm flipH="1">
            <a:off x="5849696" y="3429000"/>
            <a:ext cx="1838366" cy="213844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Łącznik prosty 24">
            <a:extLst>
              <a:ext uri="{FF2B5EF4-FFF2-40B4-BE49-F238E27FC236}">
                <a16:creationId xmlns:a16="http://schemas.microsoft.com/office/drawing/2014/main" id="{E434405E-7CA7-4D69-9AF6-F652FC9B0D03}"/>
              </a:ext>
            </a:extLst>
          </p:cNvPr>
          <p:cNvCxnSpPr/>
          <p:nvPr/>
        </p:nvCxnSpPr>
        <p:spPr>
          <a:xfrm>
            <a:off x="8146625" y="3524435"/>
            <a:ext cx="1760742" cy="19530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Łącznik prosty 26">
            <a:extLst>
              <a:ext uri="{FF2B5EF4-FFF2-40B4-BE49-F238E27FC236}">
                <a16:creationId xmlns:a16="http://schemas.microsoft.com/office/drawing/2014/main" id="{A17383B9-D83D-4265-AFE5-B72B5E6D1581}"/>
              </a:ext>
            </a:extLst>
          </p:cNvPr>
          <p:cNvCxnSpPr/>
          <p:nvPr/>
        </p:nvCxnSpPr>
        <p:spPr>
          <a:xfrm flipH="1">
            <a:off x="8251183" y="3520872"/>
            <a:ext cx="1718440" cy="204657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37496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80C6411-A663-4C1D-943E-13E0291C8A4F}"/>
              </a:ext>
            </a:extLst>
          </p:cNvPr>
          <p:cNvSpPr>
            <a:spLocks noGrp="1"/>
          </p:cNvSpPr>
          <p:nvPr>
            <p:ph type="title"/>
          </p:nvPr>
        </p:nvSpPr>
        <p:spPr>
          <a:xfrm>
            <a:off x="1078275" y="272263"/>
            <a:ext cx="7564954" cy="487630"/>
          </a:xfrm>
        </p:spPr>
        <p:txBody>
          <a:bodyPr>
            <a:normAutofit/>
          </a:bodyPr>
          <a:lstStyle/>
          <a:p>
            <a:r>
              <a:rPr lang="pl-PL" sz="2800" dirty="0"/>
              <a:t>O co mogą wnioskować wspólnoty (cz. 3)</a:t>
            </a:r>
          </a:p>
        </p:txBody>
      </p:sp>
      <p:sp>
        <p:nvSpPr>
          <p:cNvPr id="3" name="Symbol zastępczy zawartości 2">
            <a:extLst>
              <a:ext uri="{FF2B5EF4-FFF2-40B4-BE49-F238E27FC236}">
                <a16:creationId xmlns:a16="http://schemas.microsoft.com/office/drawing/2014/main" id="{FA18B5B0-40C3-46C9-A67F-6362C315F552}"/>
              </a:ext>
            </a:extLst>
          </p:cNvPr>
          <p:cNvSpPr>
            <a:spLocks noGrp="1"/>
          </p:cNvSpPr>
          <p:nvPr>
            <p:ph idx="1"/>
          </p:nvPr>
        </p:nvSpPr>
        <p:spPr>
          <a:xfrm>
            <a:off x="457200" y="982133"/>
            <a:ext cx="8509572" cy="4893733"/>
          </a:xfrm>
        </p:spPr>
        <p:txBody>
          <a:bodyPr/>
          <a:lstStyle/>
          <a:p>
            <a:r>
              <a:rPr lang="pl-PL" dirty="0"/>
              <a:t>.</a:t>
            </a:r>
          </a:p>
        </p:txBody>
      </p:sp>
      <p:pic>
        <p:nvPicPr>
          <p:cNvPr id="3320" name="Obraz 3319">
            <a:extLst>
              <a:ext uri="{FF2B5EF4-FFF2-40B4-BE49-F238E27FC236}">
                <a16:creationId xmlns:a16="http://schemas.microsoft.com/office/drawing/2014/main" id="{3D36DAFF-4458-4075-9B4B-5AD524D39043}"/>
              </a:ext>
            </a:extLst>
          </p:cNvPr>
          <p:cNvPicPr>
            <a:picLocks noChangeAspect="1"/>
          </p:cNvPicPr>
          <p:nvPr/>
        </p:nvPicPr>
        <p:blipFill>
          <a:blip r:embed="rId2" cstate="print"/>
          <a:stretch>
            <a:fillRect/>
          </a:stretch>
        </p:blipFill>
        <p:spPr>
          <a:xfrm>
            <a:off x="3269355" y="1597654"/>
            <a:ext cx="1526748" cy="1691748"/>
          </a:xfrm>
          <a:prstGeom prst="rect">
            <a:avLst/>
          </a:prstGeom>
        </p:spPr>
      </p:pic>
      <p:pic>
        <p:nvPicPr>
          <p:cNvPr id="3321" name="Obraz 3320">
            <a:extLst>
              <a:ext uri="{FF2B5EF4-FFF2-40B4-BE49-F238E27FC236}">
                <a16:creationId xmlns:a16="http://schemas.microsoft.com/office/drawing/2014/main" id="{F8FEC2A9-2242-42BA-83B4-35F46CF8B605}"/>
              </a:ext>
            </a:extLst>
          </p:cNvPr>
          <p:cNvPicPr>
            <a:picLocks noChangeAspect="1"/>
          </p:cNvPicPr>
          <p:nvPr/>
        </p:nvPicPr>
        <p:blipFill>
          <a:blip r:embed="rId3" cstate="print"/>
          <a:stretch>
            <a:fillRect/>
          </a:stretch>
        </p:blipFill>
        <p:spPr>
          <a:xfrm>
            <a:off x="1078275" y="1597654"/>
            <a:ext cx="1527195" cy="1538900"/>
          </a:xfrm>
          <a:prstGeom prst="rect">
            <a:avLst/>
          </a:prstGeom>
        </p:spPr>
      </p:pic>
      <p:pic>
        <p:nvPicPr>
          <p:cNvPr id="3322" name="Obraz 3321">
            <a:extLst>
              <a:ext uri="{FF2B5EF4-FFF2-40B4-BE49-F238E27FC236}">
                <a16:creationId xmlns:a16="http://schemas.microsoft.com/office/drawing/2014/main" id="{9CAF904E-979C-4DBD-92AC-B381A9319E5B}"/>
              </a:ext>
            </a:extLst>
          </p:cNvPr>
          <p:cNvPicPr>
            <a:picLocks noChangeAspect="1"/>
          </p:cNvPicPr>
          <p:nvPr/>
        </p:nvPicPr>
        <p:blipFill>
          <a:blip r:embed="rId4" cstate="print"/>
          <a:stretch>
            <a:fillRect/>
          </a:stretch>
        </p:blipFill>
        <p:spPr>
          <a:xfrm>
            <a:off x="679033" y="3766732"/>
            <a:ext cx="2325678" cy="1800711"/>
          </a:xfrm>
          <a:prstGeom prst="rect">
            <a:avLst/>
          </a:prstGeom>
        </p:spPr>
      </p:pic>
      <p:pic>
        <p:nvPicPr>
          <p:cNvPr id="3323" name="Obraz 3322">
            <a:extLst>
              <a:ext uri="{FF2B5EF4-FFF2-40B4-BE49-F238E27FC236}">
                <a16:creationId xmlns:a16="http://schemas.microsoft.com/office/drawing/2014/main" id="{37620EA9-C08F-42CC-9851-9033E764594C}"/>
              </a:ext>
            </a:extLst>
          </p:cNvPr>
          <p:cNvPicPr>
            <a:picLocks noChangeAspect="1"/>
          </p:cNvPicPr>
          <p:nvPr/>
        </p:nvPicPr>
        <p:blipFill>
          <a:blip r:embed="rId5" cstate="print"/>
          <a:stretch>
            <a:fillRect/>
          </a:stretch>
        </p:blipFill>
        <p:spPr>
          <a:xfrm>
            <a:off x="3488758" y="3775259"/>
            <a:ext cx="1526748" cy="1905269"/>
          </a:xfrm>
          <a:prstGeom prst="rect">
            <a:avLst/>
          </a:prstGeom>
        </p:spPr>
      </p:pic>
      <p:pic>
        <p:nvPicPr>
          <p:cNvPr id="3324" name="Obraz 3323">
            <a:extLst>
              <a:ext uri="{FF2B5EF4-FFF2-40B4-BE49-F238E27FC236}">
                <a16:creationId xmlns:a16="http://schemas.microsoft.com/office/drawing/2014/main" id="{BFB3B24E-4D13-46D4-89DD-4864CAC99B17}"/>
              </a:ext>
            </a:extLst>
          </p:cNvPr>
          <p:cNvPicPr>
            <a:picLocks noChangeAspect="1"/>
          </p:cNvPicPr>
          <p:nvPr/>
        </p:nvPicPr>
        <p:blipFill>
          <a:blip r:embed="rId6" cstate="print"/>
          <a:stretch>
            <a:fillRect/>
          </a:stretch>
        </p:blipFill>
        <p:spPr>
          <a:xfrm>
            <a:off x="5992319" y="1597654"/>
            <a:ext cx="1559581" cy="1724597"/>
          </a:xfrm>
          <a:prstGeom prst="rect">
            <a:avLst/>
          </a:prstGeom>
        </p:spPr>
      </p:pic>
      <p:pic>
        <p:nvPicPr>
          <p:cNvPr id="3325" name="Obraz 3324">
            <a:extLst>
              <a:ext uri="{FF2B5EF4-FFF2-40B4-BE49-F238E27FC236}">
                <a16:creationId xmlns:a16="http://schemas.microsoft.com/office/drawing/2014/main" id="{93E01062-F30A-44C3-B8AD-5329F0CC89D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51183" y="1597654"/>
            <a:ext cx="1656184" cy="1739475"/>
          </a:xfrm>
          <a:prstGeom prst="rect">
            <a:avLst/>
          </a:prstGeom>
        </p:spPr>
      </p:pic>
      <p:pic>
        <p:nvPicPr>
          <p:cNvPr id="3326" name="Picture 2">
            <a:extLst>
              <a:ext uri="{FF2B5EF4-FFF2-40B4-BE49-F238E27FC236}">
                <a16:creationId xmlns:a16="http://schemas.microsoft.com/office/drawing/2014/main" id="{FCF272AA-99EA-4B3E-956A-623FB7639D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0" y="3766732"/>
            <a:ext cx="1527908" cy="153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27" name="Obraz 3326">
            <a:extLst>
              <a:ext uri="{FF2B5EF4-FFF2-40B4-BE49-F238E27FC236}">
                <a16:creationId xmlns:a16="http://schemas.microsoft.com/office/drawing/2014/main" id="{F59936C8-4436-4AEC-BFB5-8BB4E8E12483}"/>
              </a:ext>
            </a:extLst>
          </p:cNvPr>
          <p:cNvPicPr>
            <a:picLocks noChangeAspect="1"/>
          </p:cNvPicPr>
          <p:nvPr/>
        </p:nvPicPr>
        <p:blipFill>
          <a:blip r:embed="rId9"/>
          <a:stretch>
            <a:fillRect/>
          </a:stretch>
        </p:blipFill>
        <p:spPr>
          <a:xfrm>
            <a:off x="8315678" y="3766732"/>
            <a:ext cx="1527195" cy="1812725"/>
          </a:xfrm>
          <a:prstGeom prst="rect">
            <a:avLst/>
          </a:prstGeom>
        </p:spPr>
      </p:pic>
    </p:spTree>
    <p:extLst>
      <p:ext uri="{BB962C8B-B14F-4D97-AF65-F5344CB8AC3E}">
        <p14:creationId xmlns:p14="http://schemas.microsoft.com/office/powerpoint/2010/main" val="29344868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7612576-131C-425E-85D8-427C272F773F}"/>
              </a:ext>
            </a:extLst>
          </p:cNvPr>
          <p:cNvSpPr>
            <a:spLocks noGrp="1"/>
          </p:cNvSpPr>
          <p:nvPr>
            <p:ph type="title"/>
          </p:nvPr>
        </p:nvSpPr>
        <p:spPr/>
        <p:txBody>
          <a:bodyPr>
            <a:normAutofit fontScale="90000"/>
          </a:bodyPr>
          <a:lstStyle/>
          <a:p>
            <a:r>
              <a:rPr lang="pl-PL" dirty="0"/>
              <a:t>Kto może być Beneficjentem programu?</a:t>
            </a:r>
          </a:p>
        </p:txBody>
      </p:sp>
      <p:sp>
        <p:nvSpPr>
          <p:cNvPr id="3" name="Symbol zastępczy zawartości 2">
            <a:extLst>
              <a:ext uri="{FF2B5EF4-FFF2-40B4-BE49-F238E27FC236}">
                <a16:creationId xmlns:a16="http://schemas.microsoft.com/office/drawing/2014/main" id="{2067EFF6-64FC-4086-B836-25D27C5727B9}"/>
              </a:ext>
            </a:extLst>
          </p:cNvPr>
          <p:cNvSpPr>
            <a:spLocks noGrp="1"/>
          </p:cNvSpPr>
          <p:nvPr>
            <p:ph idx="1"/>
          </p:nvPr>
        </p:nvSpPr>
        <p:spPr>
          <a:xfrm>
            <a:off x="595901" y="1440873"/>
            <a:ext cx="11175889" cy="4148269"/>
          </a:xfrm>
        </p:spPr>
        <p:txBody>
          <a:bodyPr>
            <a:normAutofit fontScale="92500" lnSpcReduction="10000"/>
          </a:bodyPr>
          <a:lstStyle/>
          <a:p>
            <a:pPr marL="342900" indent="-342900">
              <a:lnSpc>
                <a:spcPct val="107000"/>
              </a:lnSpc>
              <a:spcAft>
                <a:spcPts val="800"/>
              </a:spcAft>
              <a:buFont typeface="Arial" panose="020B0604020202020204" pitchFamily="34" charset="0"/>
              <a:buChar char="•"/>
            </a:pPr>
            <a:r>
              <a:rPr lang="pl-PL" sz="2000" dirty="0"/>
              <a:t>Beneficjentem jest osoba fizyczna będąca </a:t>
            </a:r>
            <a:r>
              <a:rPr lang="pl-PL" sz="2000" b="1" dirty="0"/>
              <a:t>właścicielem lub </a:t>
            </a:r>
            <a:r>
              <a:rPr lang="pl-PL" sz="2000" dirty="0"/>
              <a:t>lokalu mieszkalnego z wyodrębnioną księgą wieczystą, </a:t>
            </a:r>
            <a:r>
              <a:rPr lang="pl-PL" sz="2000" b="1" dirty="0">
                <a:solidFill>
                  <a:srgbClr val="00B050"/>
                </a:solidFill>
              </a:rPr>
              <a:t>wydzielonego w budynku mieszkalnym wielorodzinnym mieszczącym od 3 do 20 lokali mieszkalnych</a:t>
            </a:r>
            <a:r>
              <a:rPr lang="pl-PL" sz="2000" dirty="0"/>
              <a:t>, o dochodzie rocznym nieprzekraczającym kwoty </a:t>
            </a:r>
            <a:r>
              <a:rPr lang="pl-PL" sz="2000" b="1" dirty="0">
                <a:solidFill>
                  <a:srgbClr val="00B050"/>
                </a:solidFill>
              </a:rPr>
              <a:t>100 000 zł (cz. 1) i 2) lub wspólnota mieszkaniowa w budynku mieszkalnym wielorodzinnym obejmującym od 3 do 20 lokali mieszkaniowych (cz. 3), dla tej części nie ma kryterium dochodowego.</a:t>
            </a:r>
            <a:r>
              <a:rPr lang="pl-PL" sz="1800" b="1" i="0" u="none" strike="noStrike" baseline="0" dirty="0">
                <a:solidFill>
                  <a:srgbClr val="00B050"/>
                </a:solidFill>
                <a:latin typeface="Calibri" panose="020F0502020204030204" pitchFamily="34" charset="0"/>
              </a:rPr>
              <a:t> </a:t>
            </a:r>
            <a:endParaRPr lang="pl-PL" sz="2000" b="1" dirty="0">
              <a:solidFill>
                <a:srgbClr val="00B050"/>
              </a:solidFill>
            </a:endParaRPr>
          </a:p>
          <a:p>
            <a:pPr>
              <a:spcBef>
                <a:spcPts val="0"/>
              </a:spcBef>
              <a:buFont typeface="Arial" panose="020B0604020202020204" pitchFamily="34" charset="0"/>
              <a:buChar char="•"/>
            </a:pPr>
            <a:r>
              <a:rPr lang="pl-PL" sz="2000" dirty="0"/>
              <a:t>      Wnioskodawcy (osoby fizyczne) podzieleni na </a:t>
            </a:r>
            <a:r>
              <a:rPr lang="pl-PL" sz="2000" b="1" dirty="0"/>
              <a:t>dwie grupy </a:t>
            </a:r>
            <a:r>
              <a:rPr lang="pl-PL" sz="2000" b="1" dirty="0">
                <a:solidFill>
                  <a:srgbClr val="00B050"/>
                </a:solidFill>
              </a:rPr>
              <a:t>(bez zmian) </a:t>
            </a:r>
            <a:r>
              <a:rPr lang="pl-PL" sz="2000" dirty="0"/>
              <a:t>tj.:</a:t>
            </a:r>
          </a:p>
          <a:p>
            <a:pPr>
              <a:spcBef>
                <a:spcPts val="0"/>
              </a:spcBef>
              <a:buFont typeface="Arial" panose="020B0604020202020204" pitchFamily="34" charset="0"/>
              <a:buChar char="•"/>
            </a:pPr>
            <a:endParaRPr lang="pl-PL" sz="2000" dirty="0"/>
          </a:p>
          <a:p>
            <a:pPr lvl="1">
              <a:spcBef>
                <a:spcPts val="0"/>
              </a:spcBef>
            </a:pPr>
            <a:r>
              <a:rPr lang="pl-PL" sz="2000" dirty="0"/>
              <a:t>1) Uprawnieni do </a:t>
            </a:r>
            <a:r>
              <a:rPr lang="pl-PL" sz="2000" b="1" dirty="0"/>
              <a:t>podstawowego</a:t>
            </a:r>
            <a:r>
              <a:rPr lang="pl-PL" sz="2000" dirty="0"/>
              <a:t> poziomu dofinansowania – oświadczenie o dochodzie, wymagane podanie na podstawie jakich dokumentów wyliczono</a:t>
            </a:r>
          </a:p>
          <a:p>
            <a:pPr lvl="1">
              <a:spcBef>
                <a:spcPts val="0"/>
              </a:spcBef>
              <a:buFont typeface="Arial" panose="020B0604020202020204" pitchFamily="34" charset="0"/>
              <a:buChar char="•"/>
            </a:pPr>
            <a:endParaRPr lang="pl-PL" sz="2000" dirty="0"/>
          </a:p>
          <a:p>
            <a:pPr lvl="1">
              <a:spcBef>
                <a:spcPts val="0"/>
              </a:spcBef>
            </a:pPr>
            <a:r>
              <a:rPr lang="pl-PL" sz="2000" dirty="0"/>
              <a:t>2) Uprawnieni do </a:t>
            </a:r>
            <a:r>
              <a:rPr lang="pl-PL" sz="2000" b="1" dirty="0"/>
              <a:t>podwyższonego</a:t>
            </a:r>
            <a:r>
              <a:rPr lang="pl-PL" sz="2000" dirty="0"/>
              <a:t> dofinansowania; przeciętny miesięczny dochód na jednego członka rodziny nie przekracza (od dnia 01.07.2021r.):  </a:t>
            </a:r>
          </a:p>
          <a:p>
            <a:pPr lvl="2">
              <a:spcBef>
                <a:spcPts val="0"/>
              </a:spcBef>
              <a:buFont typeface="Arial" panose="020B0604020202020204" pitchFamily="34" charset="0"/>
              <a:buChar char="•"/>
            </a:pPr>
            <a:r>
              <a:rPr lang="pl-PL" sz="2000" b="1" dirty="0">
                <a:solidFill>
                  <a:srgbClr val="00B050"/>
                </a:solidFill>
              </a:rPr>
              <a:t>1 564 zł </a:t>
            </a:r>
            <a:r>
              <a:rPr lang="pl-PL" sz="2000" dirty="0"/>
              <a:t>w gospodarstwie wieloosobowym</a:t>
            </a:r>
          </a:p>
          <a:p>
            <a:pPr lvl="2">
              <a:spcBef>
                <a:spcPts val="0"/>
              </a:spcBef>
              <a:buFont typeface="Arial" panose="020B0604020202020204" pitchFamily="34" charset="0"/>
              <a:buChar char="•"/>
            </a:pPr>
            <a:r>
              <a:rPr lang="pl-PL" sz="2000" b="1" dirty="0">
                <a:solidFill>
                  <a:srgbClr val="00B050"/>
                </a:solidFill>
              </a:rPr>
              <a:t>2 189 zł </a:t>
            </a:r>
            <a:r>
              <a:rPr lang="pl-PL" sz="2000" dirty="0"/>
              <a:t>w gospodarstwie jednoosobowym</a:t>
            </a:r>
          </a:p>
          <a:p>
            <a:pPr lvl="2">
              <a:spcBef>
                <a:spcPts val="0"/>
              </a:spcBef>
              <a:buFont typeface="Arial" panose="020B0604020202020204" pitchFamily="34" charset="0"/>
              <a:buChar char="•"/>
            </a:pPr>
            <a:r>
              <a:rPr lang="pl-PL" sz="2000" dirty="0"/>
              <a:t>Zaświadczenie o dochodzie wydawane jest przez gminę</a:t>
            </a:r>
            <a:endParaRPr lang="pl-PL" dirty="0"/>
          </a:p>
        </p:txBody>
      </p:sp>
    </p:spTree>
    <p:extLst>
      <p:ext uri="{BB962C8B-B14F-4D97-AF65-F5344CB8AC3E}">
        <p14:creationId xmlns:p14="http://schemas.microsoft.com/office/powerpoint/2010/main" val="6798080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BC29FBA-70C0-49E6-BB49-8794D8F9A602}"/>
              </a:ext>
            </a:extLst>
          </p:cNvPr>
          <p:cNvSpPr>
            <a:spLocks noGrp="1"/>
          </p:cNvSpPr>
          <p:nvPr>
            <p:ph type="title"/>
          </p:nvPr>
        </p:nvSpPr>
        <p:spPr/>
        <p:txBody>
          <a:bodyPr>
            <a:normAutofit fontScale="90000"/>
          </a:bodyPr>
          <a:lstStyle/>
          <a:p>
            <a:r>
              <a:rPr lang="pl-PL" dirty="0"/>
              <a:t>Okres kwalifikowania kosztów</a:t>
            </a:r>
          </a:p>
        </p:txBody>
      </p:sp>
      <p:sp>
        <p:nvSpPr>
          <p:cNvPr id="3" name="Symbol zastępczy zawartości 2">
            <a:extLst>
              <a:ext uri="{FF2B5EF4-FFF2-40B4-BE49-F238E27FC236}">
                <a16:creationId xmlns:a16="http://schemas.microsoft.com/office/drawing/2014/main" id="{305776C6-BD2C-4FAB-B5DB-8D78E1D90970}"/>
              </a:ext>
            </a:extLst>
          </p:cNvPr>
          <p:cNvSpPr>
            <a:spLocks noGrp="1"/>
          </p:cNvSpPr>
          <p:nvPr>
            <p:ph idx="1"/>
          </p:nvPr>
        </p:nvSpPr>
        <p:spPr>
          <a:xfrm>
            <a:off x="558300" y="984078"/>
            <a:ext cx="11075399" cy="4480778"/>
          </a:xfrm>
        </p:spPr>
        <p:txBody>
          <a:bodyPr>
            <a:normAutofit/>
          </a:bodyPr>
          <a:lstStyle/>
          <a:p>
            <a:r>
              <a:rPr lang="pl-PL" sz="2000" b="1" dirty="0">
                <a:solidFill>
                  <a:schemeClr val="tx1"/>
                </a:solidFill>
              </a:rPr>
              <a:t>Okres kwalifikowalności kosztów: </a:t>
            </a:r>
            <a:endParaRPr lang="pl-PL" sz="2000" dirty="0">
              <a:solidFill>
                <a:schemeClr val="tx1"/>
              </a:solidFill>
            </a:endParaRPr>
          </a:p>
          <a:p>
            <a:pPr marL="285750" lvl="0" indent="-285750">
              <a:buFont typeface="Arial" panose="020B0604020202020204" pitchFamily="34" charset="0"/>
              <a:buChar char="•"/>
            </a:pPr>
            <a:r>
              <a:rPr lang="pl-PL" sz="2000" b="1" dirty="0">
                <a:solidFill>
                  <a:schemeClr val="tx1"/>
                </a:solidFill>
              </a:rPr>
              <a:t>rozpoczęcie przedsięwzięcia</a:t>
            </a:r>
            <a:r>
              <a:rPr lang="pl-PL" sz="2000" dirty="0">
                <a:solidFill>
                  <a:schemeClr val="tx1"/>
                </a:solidFill>
              </a:rPr>
              <a:t> rozumiane jest, jako poniesienie pierwszego kosztu kwalifikowanego (data wystawienia pierwszej faktury lub równoważnego dokumentu księgowego) i może nastąpić </a:t>
            </a:r>
            <a:r>
              <a:rPr lang="pl-PL" sz="2000" b="1" dirty="0">
                <a:solidFill>
                  <a:srgbClr val="00B050"/>
                </a:solidFill>
              </a:rPr>
              <a:t>od dnia złożenia wniosku </a:t>
            </a:r>
            <a:r>
              <a:rPr lang="pl-PL" sz="2000" dirty="0">
                <a:solidFill>
                  <a:schemeClr val="tx1"/>
                </a:solidFill>
              </a:rPr>
              <a:t>o dofinansowanie. Koszty poniesione wcześniej uznawane są za niekwalifikowane, </a:t>
            </a:r>
            <a:r>
              <a:rPr lang="pl-PL" sz="2000" b="1" dirty="0">
                <a:solidFill>
                  <a:srgbClr val="00B050"/>
                </a:solidFill>
              </a:rPr>
              <a:t>z wyłączeniem kosztów audytu energetycznego, dokumentacji projektowej i ekspertyz, o ile poniesiono je nie wcześniej niż 6 miesięcy przed dniem złożenia wniosku o dofinansowanie (dotyczy cz.3).</a:t>
            </a:r>
          </a:p>
          <a:p>
            <a:pPr marL="285750" lvl="0" indent="-285750">
              <a:buFont typeface="Arial" panose="020B0604020202020204" pitchFamily="34" charset="0"/>
              <a:buChar char="•"/>
            </a:pPr>
            <a:r>
              <a:rPr lang="pl-PL" sz="2000" b="1" dirty="0">
                <a:solidFill>
                  <a:schemeClr val="tx1"/>
                </a:solidFill>
              </a:rPr>
              <a:t>zakończenie przedsięwzięcia </a:t>
            </a:r>
            <a:r>
              <a:rPr lang="pl-PL" sz="2000" dirty="0">
                <a:solidFill>
                  <a:schemeClr val="tx1"/>
                </a:solidFill>
              </a:rPr>
              <a:t>(data wystawienia ostatniej faktury lub równoważnego dokumentu księgowego lub innego dokumentu potwierdzającego wykonanie prac) oznacza rzeczowe zakończenie wszystkich prac objętych umową o dofinansowanie, pozwalające na prawidłową eksploatację zamontowanych urządzeń. </a:t>
            </a:r>
          </a:p>
          <a:p>
            <a:pPr marL="285750" lvl="0" indent="-285750">
              <a:buFont typeface="Arial" panose="020B0604020202020204" pitchFamily="34" charset="0"/>
              <a:buChar char="•"/>
            </a:pPr>
            <a:r>
              <a:rPr lang="pl-PL" sz="2000" b="1" dirty="0">
                <a:solidFill>
                  <a:schemeClr val="tx1"/>
                </a:solidFill>
              </a:rPr>
              <a:t>okres realizacji</a:t>
            </a:r>
            <a:r>
              <a:rPr lang="pl-PL" sz="2000" dirty="0">
                <a:solidFill>
                  <a:schemeClr val="tx1"/>
                </a:solidFill>
              </a:rPr>
              <a:t> przedsięwzięcia wynosi dla części 1) i 2) Programu – </a:t>
            </a:r>
            <a:r>
              <a:rPr lang="pl-PL" sz="2000" b="1" dirty="0">
                <a:solidFill>
                  <a:srgbClr val="00B050"/>
                </a:solidFill>
              </a:rPr>
              <a:t>do 24 miesięcy</a:t>
            </a:r>
            <a:r>
              <a:rPr lang="pl-PL" sz="2000" dirty="0">
                <a:solidFill>
                  <a:schemeClr val="tx1"/>
                </a:solidFill>
              </a:rPr>
              <a:t>, a dla części 3) – do 30 miesięcy, od daty złożenia wniosku o dofinansowanie, lecz nie później, niż do </a:t>
            </a:r>
            <a:r>
              <a:rPr lang="pl-PL" sz="2000" b="1" dirty="0">
                <a:solidFill>
                  <a:srgbClr val="00B050"/>
                </a:solidFill>
              </a:rPr>
              <a:t>31.12.2024 r.</a:t>
            </a:r>
          </a:p>
          <a:p>
            <a:endParaRPr lang="pl-PL" dirty="0"/>
          </a:p>
        </p:txBody>
      </p:sp>
    </p:spTree>
    <p:extLst>
      <p:ext uri="{BB962C8B-B14F-4D97-AF65-F5344CB8AC3E}">
        <p14:creationId xmlns:p14="http://schemas.microsoft.com/office/powerpoint/2010/main" val="20878558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68522BA-3796-4CEF-9805-087B7DE4AE22}"/>
              </a:ext>
            </a:extLst>
          </p:cNvPr>
          <p:cNvSpPr>
            <a:spLocks noGrp="1"/>
          </p:cNvSpPr>
          <p:nvPr>
            <p:ph type="title"/>
          </p:nvPr>
        </p:nvSpPr>
        <p:spPr>
          <a:xfrm>
            <a:off x="1427018" y="85370"/>
            <a:ext cx="9199418" cy="895714"/>
          </a:xfrm>
        </p:spPr>
        <p:txBody>
          <a:bodyPr/>
          <a:lstStyle/>
          <a:p>
            <a:pPr algn="ctr"/>
            <a:r>
              <a:rPr lang="pl-PL" sz="3200" dirty="0">
                <a:latin typeface="Calibri" panose="020F0502020204030204" pitchFamily="34" charset="0"/>
                <a:cs typeface="Arial" panose="020B0604020202020204" pitchFamily="34" charset="0"/>
              </a:rPr>
              <a:t>Intensywność i forma dofinansowania, cz. 1) i 2)</a:t>
            </a:r>
          </a:p>
        </p:txBody>
      </p:sp>
      <p:sp>
        <p:nvSpPr>
          <p:cNvPr id="3" name="Prostokąt 2">
            <a:extLst>
              <a:ext uri="{FF2B5EF4-FFF2-40B4-BE49-F238E27FC236}">
                <a16:creationId xmlns:a16="http://schemas.microsoft.com/office/drawing/2014/main" id="{BCA1988F-2135-41CC-A754-87EB6D183FAD}"/>
              </a:ext>
            </a:extLst>
          </p:cNvPr>
          <p:cNvSpPr/>
          <p:nvPr/>
        </p:nvSpPr>
        <p:spPr>
          <a:xfrm>
            <a:off x="464127" y="1182693"/>
            <a:ext cx="111252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0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Koszty kwalifikowane oraz maksymalny poziom dofinansowania dla poziomu podstawowego </a:t>
            </a:r>
            <a:br>
              <a:rPr kumimoji="0" lang="pl-PL" sz="20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br>
            <a:r>
              <a:rPr kumimoji="0" lang="pl-PL" sz="20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i podwyższonego.</a:t>
            </a:r>
          </a:p>
        </p:txBody>
      </p:sp>
      <p:graphicFrame>
        <p:nvGraphicFramePr>
          <p:cNvPr id="7" name="Tabela 6">
            <a:extLst>
              <a:ext uri="{FF2B5EF4-FFF2-40B4-BE49-F238E27FC236}">
                <a16:creationId xmlns:a16="http://schemas.microsoft.com/office/drawing/2014/main" id="{E1A6751A-21A7-411C-AAB6-C5F498521E9A}"/>
              </a:ext>
            </a:extLst>
          </p:cNvPr>
          <p:cNvGraphicFramePr>
            <a:graphicFrameLocks noGrp="1"/>
          </p:cNvGraphicFramePr>
          <p:nvPr/>
        </p:nvGraphicFramePr>
        <p:xfrm>
          <a:off x="533400" y="2091608"/>
          <a:ext cx="11125200" cy="3803262"/>
        </p:xfrm>
        <a:graphic>
          <a:graphicData uri="http://schemas.openxmlformats.org/drawingml/2006/table">
            <a:tbl>
              <a:tblPr firstRow="1" bandRow="1">
                <a:tableStyleId>{5C22544A-7EE6-4342-B048-85BDC9FD1C3A}</a:tableStyleId>
              </a:tblPr>
              <a:tblGrid>
                <a:gridCol w="4127198">
                  <a:extLst>
                    <a:ext uri="{9D8B030D-6E8A-4147-A177-3AD203B41FA5}">
                      <a16:colId xmlns:a16="http://schemas.microsoft.com/office/drawing/2014/main" val="191285500"/>
                    </a:ext>
                  </a:extLst>
                </a:gridCol>
                <a:gridCol w="3588867">
                  <a:extLst>
                    <a:ext uri="{9D8B030D-6E8A-4147-A177-3AD203B41FA5}">
                      <a16:colId xmlns:a16="http://schemas.microsoft.com/office/drawing/2014/main" val="794333779"/>
                    </a:ext>
                  </a:extLst>
                </a:gridCol>
                <a:gridCol w="3409135">
                  <a:extLst>
                    <a:ext uri="{9D8B030D-6E8A-4147-A177-3AD203B41FA5}">
                      <a16:colId xmlns:a16="http://schemas.microsoft.com/office/drawing/2014/main" val="405467537"/>
                    </a:ext>
                  </a:extLst>
                </a:gridCol>
              </a:tblGrid>
              <a:tr h="420517">
                <a:tc>
                  <a:txBody>
                    <a:bodyPr/>
                    <a:lstStyle/>
                    <a:p>
                      <a:pPr algn="ctr"/>
                      <a:r>
                        <a:rPr lang="pl-PL" sz="1800" dirty="0"/>
                        <a:t>Nazwa kosztu</a:t>
                      </a:r>
                    </a:p>
                  </a:txBody>
                  <a:tcPr anchor="ctr"/>
                </a:tc>
                <a:tc>
                  <a:txBody>
                    <a:bodyPr/>
                    <a:lstStyle/>
                    <a:p>
                      <a:pPr algn="ctr"/>
                      <a:r>
                        <a:rPr lang="pl-PL" sz="1800" dirty="0"/>
                        <a:t>Maks. </a:t>
                      </a:r>
                      <a:r>
                        <a:rPr lang="pl-PL" sz="1800" dirty="0" err="1"/>
                        <a:t>intens</a:t>
                      </a:r>
                      <a:r>
                        <a:rPr lang="pl-PL" sz="1800" dirty="0"/>
                        <a:t>. </a:t>
                      </a:r>
                      <a:r>
                        <a:rPr lang="pl-PL" sz="1800" dirty="0" err="1"/>
                        <a:t>dofinans</a:t>
                      </a:r>
                      <a:r>
                        <a:rPr lang="pl-PL" sz="18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800" dirty="0"/>
                        <a:t>Maks. kwota dotacji</a:t>
                      </a:r>
                    </a:p>
                  </a:txBody>
                  <a:tcPr anchor="ctr"/>
                </a:tc>
                <a:extLst>
                  <a:ext uri="{0D108BD9-81ED-4DB2-BD59-A6C34878D82A}">
                    <a16:rowId xmlns:a16="http://schemas.microsoft.com/office/drawing/2014/main" val="1911149174"/>
                  </a:ext>
                </a:extLst>
              </a:tr>
              <a:tr h="420517">
                <a:tc>
                  <a:txBody>
                    <a:bodyPr/>
                    <a:lstStyle/>
                    <a:p>
                      <a:pPr algn="ctr"/>
                      <a:r>
                        <a:rPr lang="pl-PL" sz="1800" strike="sngStrike" dirty="0">
                          <a:solidFill>
                            <a:srgbClr val="FF0000"/>
                          </a:solidFill>
                        </a:rPr>
                        <a:t>Audyt energetyczny</a:t>
                      </a:r>
                    </a:p>
                  </a:txBody>
                  <a:tcPr anchor="ctr"/>
                </a:tc>
                <a:tc>
                  <a:txBody>
                    <a:bodyPr/>
                    <a:lstStyle/>
                    <a:p>
                      <a:pPr algn="ctr"/>
                      <a:r>
                        <a:rPr lang="pl-PL" sz="1800" strike="sngStrike" dirty="0">
                          <a:solidFill>
                            <a:srgbClr val="FF0000"/>
                          </a:solidFill>
                        </a:rPr>
                        <a:t>100 %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800" strike="sngStrike" dirty="0">
                          <a:solidFill>
                            <a:srgbClr val="FF0000"/>
                          </a:solidFill>
                        </a:rPr>
                        <a:t>1</a:t>
                      </a:r>
                      <a:r>
                        <a:rPr lang="pl-PL" sz="1800" strike="sngStrike" baseline="0" dirty="0">
                          <a:solidFill>
                            <a:srgbClr val="FF0000"/>
                          </a:solidFill>
                        </a:rPr>
                        <a:t> 000 zł</a:t>
                      </a:r>
                      <a:endParaRPr lang="pl-PL" sz="1800" strike="sngStrike" dirty="0">
                        <a:solidFill>
                          <a:srgbClr val="FF0000"/>
                        </a:solidFill>
                      </a:endParaRPr>
                    </a:p>
                  </a:txBody>
                  <a:tcPr anchor="ctr"/>
                </a:tc>
                <a:extLst>
                  <a:ext uri="{0D108BD9-81ED-4DB2-BD59-A6C34878D82A}">
                    <a16:rowId xmlns:a16="http://schemas.microsoft.com/office/drawing/2014/main" val="1118887778"/>
                  </a:ext>
                </a:extLst>
              </a:tr>
              <a:tr h="420517">
                <a:tc>
                  <a:txBody>
                    <a:bodyPr/>
                    <a:lstStyle/>
                    <a:p>
                      <a:pPr algn="ctr"/>
                      <a:r>
                        <a:rPr lang="pl-PL" sz="1800" dirty="0">
                          <a:solidFill>
                            <a:schemeClr val="accent1">
                              <a:lumMod val="50000"/>
                            </a:schemeClr>
                          </a:solidFill>
                        </a:rPr>
                        <a:t>Dokumentacja projektowa</a:t>
                      </a:r>
                    </a:p>
                  </a:txBody>
                  <a:tcPr anchor="ctr"/>
                </a:tc>
                <a:tc>
                  <a:txBody>
                    <a:bodyPr/>
                    <a:lstStyle/>
                    <a:p>
                      <a:pPr algn="ctr"/>
                      <a:r>
                        <a:rPr lang="pl-PL" sz="1800" dirty="0">
                          <a:solidFill>
                            <a:schemeClr val="accent1">
                              <a:lumMod val="50000"/>
                            </a:schemeClr>
                          </a:solidFill>
                        </a:rPr>
                        <a:t>30 %/60% </a:t>
                      </a:r>
                      <a:r>
                        <a:rPr lang="pl-PL" sz="1800" dirty="0">
                          <a:solidFill>
                            <a:srgbClr val="0070C0"/>
                          </a:solidFill>
                        </a:rPr>
                        <a:t>(40%/70%)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800" dirty="0">
                          <a:solidFill>
                            <a:schemeClr val="accent1">
                              <a:lumMod val="50000"/>
                            </a:schemeClr>
                          </a:solidFill>
                        </a:rPr>
                        <a:t>600 zł/1 200 zł </a:t>
                      </a:r>
                      <a:r>
                        <a:rPr lang="pl-PL" sz="1800" dirty="0">
                          <a:solidFill>
                            <a:srgbClr val="0070C0"/>
                          </a:solidFill>
                        </a:rPr>
                        <a:t>(800/1 400 zł)</a:t>
                      </a:r>
                    </a:p>
                  </a:txBody>
                  <a:tcPr anchor="ctr"/>
                </a:tc>
                <a:extLst>
                  <a:ext uri="{0D108BD9-81ED-4DB2-BD59-A6C34878D82A}">
                    <a16:rowId xmlns:a16="http://schemas.microsoft.com/office/drawing/2014/main" val="406170522"/>
                  </a:ext>
                </a:extLst>
              </a:tr>
              <a:tr h="420517">
                <a:tc>
                  <a:txBody>
                    <a:bodyPr/>
                    <a:lstStyle/>
                    <a:p>
                      <a:pPr algn="ctr"/>
                      <a:r>
                        <a:rPr lang="pl-PL" sz="1800" strike="sngStrike" baseline="0" dirty="0">
                          <a:solidFill>
                            <a:srgbClr val="FF0000"/>
                          </a:solidFill>
                        </a:rPr>
                        <a:t>Ekspertyzy</a:t>
                      </a:r>
                    </a:p>
                  </a:txBody>
                  <a:tcPr anchor="ctr"/>
                </a:tc>
                <a:tc>
                  <a:txBody>
                    <a:bodyPr/>
                    <a:lstStyle/>
                    <a:p>
                      <a:pPr algn="ctr"/>
                      <a:r>
                        <a:rPr lang="pl-PL" sz="1800" strike="sngStrike" baseline="0" dirty="0">
                          <a:solidFill>
                            <a:srgbClr val="FF0000"/>
                          </a:solidFill>
                        </a:rPr>
                        <a:t>30 %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800" strike="sngStrike" baseline="0" dirty="0">
                          <a:solidFill>
                            <a:srgbClr val="FF0000"/>
                          </a:solidFill>
                        </a:rPr>
                        <a:t>150 zł</a:t>
                      </a:r>
                    </a:p>
                  </a:txBody>
                  <a:tcPr anchor="ctr"/>
                </a:tc>
                <a:extLst>
                  <a:ext uri="{0D108BD9-81ED-4DB2-BD59-A6C34878D82A}">
                    <a16:rowId xmlns:a16="http://schemas.microsoft.com/office/drawing/2014/main" val="2157981751"/>
                  </a:ext>
                </a:extLst>
              </a:tr>
              <a:tr h="420517">
                <a:tc>
                  <a:txBody>
                    <a:bodyPr/>
                    <a:lstStyle/>
                    <a:p>
                      <a:pPr algn="ctr"/>
                      <a:r>
                        <a:rPr lang="pl-PL" sz="1800" dirty="0">
                          <a:solidFill>
                            <a:schemeClr val="accent1">
                              <a:lumMod val="50000"/>
                            </a:schemeClr>
                          </a:solidFill>
                        </a:rPr>
                        <a:t>Podłączenie lokalu do </a:t>
                      </a:r>
                      <a:r>
                        <a:rPr lang="pl-PL" sz="1800" strike="sngStrike" baseline="0" dirty="0">
                          <a:solidFill>
                            <a:srgbClr val="FF0000"/>
                          </a:solidFill>
                        </a:rPr>
                        <a:t>sieci ciepłowniczej </a:t>
                      </a:r>
                      <a:r>
                        <a:rPr lang="pl-PL" sz="1800" dirty="0">
                          <a:solidFill>
                            <a:srgbClr val="00B050"/>
                          </a:solidFill>
                        </a:rPr>
                        <a:t>efektywnego źródła ciepła w budynku</a:t>
                      </a:r>
                    </a:p>
                  </a:txBody>
                  <a:tcPr anchor="ctr"/>
                </a:tc>
                <a:tc>
                  <a:txBody>
                    <a:bodyPr/>
                    <a:lstStyle/>
                    <a:p>
                      <a:pPr algn="ctr"/>
                      <a:r>
                        <a:rPr lang="pl-PL" sz="1800" strike="sngStrike" baseline="0" dirty="0">
                          <a:solidFill>
                            <a:srgbClr val="FF0000"/>
                          </a:solidFill>
                        </a:rPr>
                        <a:t>50 % </a:t>
                      </a:r>
                      <a:r>
                        <a:rPr lang="pl-PL" sz="1800" dirty="0">
                          <a:solidFill>
                            <a:srgbClr val="00B050"/>
                          </a:solidFill>
                        </a:rPr>
                        <a:t>30%/60% </a:t>
                      </a:r>
                      <a:r>
                        <a:rPr lang="pl-PL" sz="1800" dirty="0">
                          <a:solidFill>
                            <a:srgbClr val="0070C0"/>
                          </a:solidFill>
                        </a:rPr>
                        <a:t>(40%/70%)</a:t>
                      </a:r>
                      <a:endParaRPr lang="pl-PL" sz="1800" dirty="0">
                        <a:solidFill>
                          <a:srgbClr val="00B05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800" strike="sngStrike" baseline="0" dirty="0">
                          <a:solidFill>
                            <a:srgbClr val="FF0000"/>
                          </a:solidFill>
                        </a:rPr>
                        <a:t>10 000 zł </a:t>
                      </a:r>
                      <a:r>
                        <a:rPr lang="pl-PL" sz="1800" dirty="0">
                          <a:solidFill>
                            <a:srgbClr val="00B050"/>
                          </a:solidFill>
                        </a:rPr>
                        <a:t>4 500 zł/9 000 zł </a:t>
                      </a:r>
                    </a:p>
                    <a:p>
                      <a:pPr marL="0" marR="0" lvl="0" indent="0" algn="ctr" defTabSz="914400" rtl="0" eaLnBrk="1" fontAlgn="auto" latinLnBrk="0" hangingPunct="1">
                        <a:lnSpc>
                          <a:spcPct val="100000"/>
                        </a:lnSpc>
                        <a:spcBef>
                          <a:spcPts val="0"/>
                        </a:spcBef>
                        <a:spcAft>
                          <a:spcPts val="0"/>
                        </a:spcAft>
                        <a:buClrTx/>
                        <a:buSzTx/>
                        <a:buFontTx/>
                        <a:buNone/>
                        <a:tabLst/>
                        <a:defRPr/>
                      </a:pPr>
                      <a:r>
                        <a:rPr lang="pl-PL" sz="1800" dirty="0">
                          <a:solidFill>
                            <a:srgbClr val="0070C0"/>
                          </a:solidFill>
                        </a:rPr>
                        <a:t>(6 000/10 500 zł)</a:t>
                      </a:r>
                    </a:p>
                  </a:txBody>
                  <a:tcPr anchor="ctr"/>
                </a:tc>
                <a:extLst>
                  <a:ext uri="{0D108BD9-81ED-4DB2-BD59-A6C34878D82A}">
                    <a16:rowId xmlns:a16="http://schemas.microsoft.com/office/drawing/2014/main" val="3377772043"/>
                  </a:ext>
                </a:extLst>
              </a:tr>
              <a:tr h="420517">
                <a:tc>
                  <a:txBody>
                    <a:bodyPr/>
                    <a:lstStyle/>
                    <a:p>
                      <a:pPr algn="ctr"/>
                      <a:r>
                        <a:rPr lang="pl-PL" sz="1800" dirty="0">
                          <a:solidFill>
                            <a:schemeClr val="accent1">
                              <a:lumMod val="50000"/>
                            </a:schemeClr>
                          </a:solidFill>
                        </a:rPr>
                        <a:t>Pompa ciepła p/w A+/A++</a:t>
                      </a:r>
                    </a:p>
                  </a:txBody>
                  <a:tcPr anchor="ctr"/>
                </a:tc>
                <a:tc>
                  <a:txBody>
                    <a:bodyPr/>
                    <a:lstStyle/>
                    <a:p>
                      <a:pPr algn="ctr"/>
                      <a:r>
                        <a:rPr lang="pl-PL" sz="1800" dirty="0">
                          <a:solidFill>
                            <a:schemeClr val="accent1">
                              <a:lumMod val="50000"/>
                            </a:schemeClr>
                          </a:solidFill>
                        </a:rPr>
                        <a:t>30 %/45%  </a:t>
                      </a:r>
                      <a:r>
                        <a:rPr lang="pl-PL" sz="1800" dirty="0" err="1">
                          <a:solidFill>
                            <a:schemeClr val="accent1">
                              <a:lumMod val="50000"/>
                            </a:schemeClr>
                          </a:solidFill>
                        </a:rPr>
                        <a:t>podw</a:t>
                      </a:r>
                      <a:r>
                        <a:rPr lang="pl-PL" sz="1800" dirty="0">
                          <a:solidFill>
                            <a:schemeClr val="accent1">
                              <a:lumMod val="50000"/>
                            </a:schemeClr>
                          </a:solidFill>
                        </a:rPr>
                        <a:t>. 60% </a:t>
                      </a:r>
                      <a:r>
                        <a:rPr lang="pl-PL" sz="1800" dirty="0">
                          <a:solidFill>
                            <a:srgbClr val="0070C0"/>
                          </a:solidFill>
                        </a:rPr>
                        <a:t>(40%/55% </a:t>
                      </a:r>
                      <a:r>
                        <a:rPr lang="pl-PL" sz="1800" dirty="0" err="1">
                          <a:solidFill>
                            <a:srgbClr val="0070C0"/>
                          </a:solidFill>
                        </a:rPr>
                        <a:t>podw</a:t>
                      </a:r>
                      <a:r>
                        <a:rPr lang="pl-PL" sz="1800" dirty="0">
                          <a:solidFill>
                            <a:srgbClr val="0070C0"/>
                          </a:solidFill>
                        </a:rPr>
                        <a:t>. 70%)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800" dirty="0">
                          <a:solidFill>
                            <a:schemeClr val="accent1">
                              <a:lumMod val="50000"/>
                            </a:schemeClr>
                          </a:solidFill>
                        </a:rPr>
                        <a:t>9 000 zł/13 500 zł  </a:t>
                      </a:r>
                      <a:r>
                        <a:rPr lang="pl-PL" sz="1800" dirty="0" err="1">
                          <a:solidFill>
                            <a:schemeClr val="accent1">
                              <a:lumMod val="50000"/>
                            </a:schemeClr>
                          </a:solidFill>
                        </a:rPr>
                        <a:t>podw</a:t>
                      </a:r>
                      <a:r>
                        <a:rPr lang="pl-PL" sz="1800" dirty="0">
                          <a:solidFill>
                            <a:schemeClr val="accent1">
                              <a:lumMod val="50000"/>
                            </a:schemeClr>
                          </a:solidFill>
                        </a:rPr>
                        <a:t>. 18 000 zł </a:t>
                      </a:r>
                      <a:r>
                        <a:rPr lang="pl-PL" sz="1800" dirty="0">
                          <a:solidFill>
                            <a:srgbClr val="0070C0"/>
                          </a:solidFill>
                        </a:rPr>
                        <a:t>(12 000/16 500 zł </a:t>
                      </a:r>
                      <a:r>
                        <a:rPr lang="pl-PL" sz="1800" dirty="0" err="1">
                          <a:solidFill>
                            <a:srgbClr val="0070C0"/>
                          </a:solidFill>
                        </a:rPr>
                        <a:t>podw</a:t>
                      </a:r>
                      <a:r>
                        <a:rPr lang="pl-PL" sz="1800" dirty="0">
                          <a:solidFill>
                            <a:srgbClr val="0070C0"/>
                          </a:solidFill>
                        </a:rPr>
                        <a:t>. 21 000 zł)</a:t>
                      </a:r>
                    </a:p>
                  </a:txBody>
                  <a:tcPr anchor="ctr"/>
                </a:tc>
                <a:extLst>
                  <a:ext uri="{0D108BD9-81ED-4DB2-BD59-A6C34878D82A}">
                    <a16:rowId xmlns:a16="http://schemas.microsoft.com/office/drawing/2014/main" val="235145377"/>
                  </a:ext>
                </a:extLst>
              </a:tr>
              <a:tr h="420517">
                <a:tc>
                  <a:txBody>
                    <a:bodyPr/>
                    <a:lstStyle/>
                    <a:p>
                      <a:pPr algn="ctr"/>
                      <a:r>
                        <a:rPr lang="pl-PL" sz="1800" dirty="0">
                          <a:solidFill>
                            <a:schemeClr val="accent1">
                              <a:lumMod val="50000"/>
                            </a:schemeClr>
                          </a:solidFill>
                        </a:rPr>
                        <a:t>Pompa</a:t>
                      </a:r>
                      <a:r>
                        <a:rPr lang="pl-PL" sz="1800" baseline="0" dirty="0">
                          <a:solidFill>
                            <a:schemeClr val="accent1">
                              <a:lumMod val="50000"/>
                            </a:schemeClr>
                          </a:solidFill>
                        </a:rPr>
                        <a:t> ciepła p/p</a:t>
                      </a:r>
                      <a:endParaRPr lang="pl-PL" sz="1800" dirty="0">
                        <a:solidFill>
                          <a:schemeClr val="accent1">
                            <a:lumMod val="50000"/>
                          </a:schemeClr>
                        </a:solidFill>
                      </a:endParaRPr>
                    </a:p>
                  </a:txBody>
                  <a:tcPr anchor="ctr"/>
                </a:tc>
                <a:tc>
                  <a:txBody>
                    <a:bodyPr/>
                    <a:lstStyle/>
                    <a:p>
                      <a:pPr algn="ctr"/>
                      <a:r>
                        <a:rPr lang="pl-PL" sz="1800" dirty="0">
                          <a:solidFill>
                            <a:schemeClr val="accent1">
                              <a:lumMod val="50000"/>
                            </a:schemeClr>
                          </a:solidFill>
                        </a:rPr>
                        <a:t>30 %/60% </a:t>
                      </a:r>
                      <a:r>
                        <a:rPr lang="pl-PL" sz="1800" dirty="0">
                          <a:solidFill>
                            <a:srgbClr val="0070C0"/>
                          </a:solidFill>
                        </a:rPr>
                        <a:t>(40%/70%)</a:t>
                      </a:r>
                      <a:endParaRPr lang="pl-PL" sz="18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800" dirty="0">
                          <a:solidFill>
                            <a:schemeClr val="accent1">
                              <a:lumMod val="50000"/>
                            </a:schemeClr>
                          </a:solidFill>
                        </a:rPr>
                        <a:t>3</a:t>
                      </a:r>
                      <a:r>
                        <a:rPr lang="pl-PL" sz="1800" baseline="0" dirty="0">
                          <a:solidFill>
                            <a:schemeClr val="accent1">
                              <a:lumMod val="50000"/>
                            </a:schemeClr>
                          </a:solidFill>
                        </a:rPr>
                        <a:t> 000 zł/6 000 zł </a:t>
                      </a:r>
                      <a:r>
                        <a:rPr lang="pl-PL" sz="1800" baseline="0" dirty="0">
                          <a:solidFill>
                            <a:srgbClr val="0070C0"/>
                          </a:solidFill>
                        </a:rPr>
                        <a:t>(4 000/7 000 zł)</a:t>
                      </a:r>
                      <a:endParaRPr lang="pl-PL" sz="1800" dirty="0">
                        <a:solidFill>
                          <a:srgbClr val="0070C0"/>
                        </a:solidFill>
                      </a:endParaRPr>
                    </a:p>
                  </a:txBody>
                  <a:tcPr anchor="ctr"/>
                </a:tc>
                <a:extLst>
                  <a:ext uri="{0D108BD9-81ED-4DB2-BD59-A6C34878D82A}">
                    <a16:rowId xmlns:a16="http://schemas.microsoft.com/office/drawing/2014/main" val="462282172"/>
                  </a:ext>
                </a:extLst>
              </a:tr>
              <a:tr h="420517">
                <a:tc>
                  <a:txBody>
                    <a:bodyPr/>
                    <a:lstStyle/>
                    <a:p>
                      <a:pPr algn="ctr"/>
                      <a:r>
                        <a:rPr lang="pl-PL" sz="1800" strike="sngStrike" baseline="0" dirty="0">
                          <a:solidFill>
                            <a:srgbClr val="FF0000"/>
                          </a:solidFill>
                        </a:rPr>
                        <a:t>Pompa ciepła gruntowa</a:t>
                      </a:r>
                    </a:p>
                  </a:txBody>
                  <a:tcPr anchor="ctr"/>
                </a:tc>
                <a:tc>
                  <a:txBody>
                    <a:bodyPr/>
                    <a:lstStyle/>
                    <a:p>
                      <a:pPr algn="ctr"/>
                      <a:r>
                        <a:rPr lang="pl-PL" sz="1800" strike="sngStrike" baseline="0" dirty="0">
                          <a:solidFill>
                            <a:srgbClr val="FF0000"/>
                          </a:solidFill>
                        </a:rPr>
                        <a:t>45 %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800" strike="sngStrike" baseline="0" dirty="0">
                          <a:solidFill>
                            <a:srgbClr val="FF0000"/>
                          </a:solidFill>
                        </a:rPr>
                        <a:t>20 250 zł</a:t>
                      </a:r>
                    </a:p>
                  </a:txBody>
                  <a:tcPr anchor="ctr"/>
                </a:tc>
                <a:extLst>
                  <a:ext uri="{0D108BD9-81ED-4DB2-BD59-A6C34878D82A}">
                    <a16:rowId xmlns:a16="http://schemas.microsoft.com/office/drawing/2014/main" val="376862208"/>
                  </a:ext>
                </a:extLst>
              </a:tr>
            </a:tbl>
          </a:graphicData>
        </a:graphic>
      </p:graphicFrame>
      <p:sp>
        <p:nvSpPr>
          <p:cNvPr id="4" name="pole tekstowe 3">
            <a:extLst>
              <a:ext uri="{FF2B5EF4-FFF2-40B4-BE49-F238E27FC236}">
                <a16:creationId xmlns:a16="http://schemas.microsoft.com/office/drawing/2014/main" id="{4D357B14-87AD-41EA-AC99-41DD4969FD5F}"/>
              </a:ext>
            </a:extLst>
          </p:cNvPr>
          <p:cNvSpPr txBox="1"/>
          <p:nvPr/>
        </p:nvSpPr>
        <p:spPr>
          <a:xfrm>
            <a:off x="577049" y="1811045"/>
            <a:ext cx="1101227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srgbClr val="0070C0"/>
                </a:solidFill>
                <a:effectLst/>
                <a:uLnTx/>
                <a:uFillTx/>
                <a:latin typeface="Calibri" panose="020F0502020204030204"/>
                <a:ea typeface="+mn-ea"/>
                <a:cs typeface="+mn-cs"/>
              </a:rPr>
              <a:t>Kolor czcionki dla gmin przygranicznych</a:t>
            </a:r>
          </a:p>
        </p:txBody>
      </p:sp>
    </p:spTree>
    <p:extLst>
      <p:ext uri="{BB962C8B-B14F-4D97-AF65-F5344CB8AC3E}">
        <p14:creationId xmlns:p14="http://schemas.microsoft.com/office/powerpoint/2010/main" val="169675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a 6">
            <a:extLst>
              <a:ext uri="{FF2B5EF4-FFF2-40B4-BE49-F238E27FC236}">
                <a16:creationId xmlns:a16="http://schemas.microsoft.com/office/drawing/2014/main" id="{E1A6751A-21A7-411C-AAB6-C5F498521E9A}"/>
              </a:ext>
            </a:extLst>
          </p:cNvPr>
          <p:cNvGraphicFramePr>
            <a:graphicFrameLocks noGrp="1"/>
          </p:cNvGraphicFramePr>
          <p:nvPr/>
        </p:nvGraphicFramePr>
        <p:xfrm>
          <a:off x="204994" y="2226351"/>
          <a:ext cx="11125200" cy="3375666"/>
        </p:xfrm>
        <a:graphic>
          <a:graphicData uri="http://schemas.openxmlformats.org/drawingml/2006/table">
            <a:tbl>
              <a:tblPr firstRow="1" bandRow="1">
                <a:tableStyleId>{5C22544A-7EE6-4342-B048-85BDC9FD1C3A}</a:tableStyleId>
              </a:tblPr>
              <a:tblGrid>
                <a:gridCol w="4127198">
                  <a:extLst>
                    <a:ext uri="{9D8B030D-6E8A-4147-A177-3AD203B41FA5}">
                      <a16:colId xmlns:a16="http://schemas.microsoft.com/office/drawing/2014/main" val="191285500"/>
                    </a:ext>
                  </a:extLst>
                </a:gridCol>
                <a:gridCol w="3588867">
                  <a:extLst>
                    <a:ext uri="{9D8B030D-6E8A-4147-A177-3AD203B41FA5}">
                      <a16:colId xmlns:a16="http://schemas.microsoft.com/office/drawing/2014/main" val="794333779"/>
                    </a:ext>
                  </a:extLst>
                </a:gridCol>
                <a:gridCol w="3409135">
                  <a:extLst>
                    <a:ext uri="{9D8B030D-6E8A-4147-A177-3AD203B41FA5}">
                      <a16:colId xmlns:a16="http://schemas.microsoft.com/office/drawing/2014/main" val="405467537"/>
                    </a:ext>
                  </a:extLst>
                </a:gridCol>
              </a:tblGrid>
              <a:tr h="390798">
                <a:tc>
                  <a:txBody>
                    <a:bodyPr/>
                    <a:lstStyle/>
                    <a:p>
                      <a:pPr algn="ctr"/>
                      <a:r>
                        <a:rPr lang="pl-PL" sz="1800" dirty="0"/>
                        <a:t>Nazwa kosztu</a:t>
                      </a:r>
                    </a:p>
                  </a:txBody>
                  <a:tcPr anchor="ctr"/>
                </a:tc>
                <a:tc>
                  <a:txBody>
                    <a:bodyPr/>
                    <a:lstStyle/>
                    <a:p>
                      <a:pPr algn="ctr"/>
                      <a:r>
                        <a:rPr lang="pl-PL" sz="1800" dirty="0"/>
                        <a:t>Maks. </a:t>
                      </a:r>
                      <a:r>
                        <a:rPr lang="pl-PL" sz="1800" dirty="0" err="1"/>
                        <a:t>intens</a:t>
                      </a:r>
                      <a:r>
                        <a:rPr lang="pl-PL" sz="1800" dirty="0"/>
                        <a:t>. </a:t>
                      </a:r>
                      <a:r>
                        <a:rPr lang="pl-PL" sz="1800" dirty="0" err="1"/>
                        <a:t>dofinans</a:t>
                      </a:r>
                      <a:r>
                        <a:rPr lang="pl-PL" sz="18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800" dirty="0"/>
                        <a:t>Maks. kwota dotacji</a:t>
                      </a:r>
                    </a:p>
                  </a:txBody>
                  <a:tcPr anchor="ctr"/>
                </a:tc>
                <a:extLst>
                  <a:ext uri="{0D108BD9-81ED-4DB2-BD59-A6C34878D82A}">
                    <a16:rowId xmlns:a16="http://schemas.microsoft.com/office/drawing/2014/main" val="1911149174"/>
                  </a:ext>
                </a:extLst>
              </a:tr>
              <a:tr h="390798">
                <a:tc>
                  <a:txBody>
                    <a:bodyPr/>
                    <a:lstStyle/>
                    <a:p>
                      <a:pPr algn="ctr"/>
                      <a:r>
                        <a:rPr lang="pl-PL" sz="1800" dirty="0">
                          <a:solidFill>
                            <a:schemeClr val="accent1">
                              <a:lumMod val="50000"/>
                            </a:schemeClr>
                          </a:solidFill>
                        </a:rPr>
                        <a:t>Kocioł gazowy kondensacyjny</a:t>
                      </a:r>
                    </a:p>
                  </a:txBody>
                  <a:tcPr anchor="ctr"/>
                </a:tc>
                <a:tc>
                  <a:txBody>
                    <a:bodyPr/>
                    <a:lstStyle/>
                    <a:p>
                      <a:pPr algn="ctr"/>
                      <a:r>
                        <a:rPr lang="pl-PL" sz="1800" dirty="0">
                          <a:solidFill>
                            <a:schemeClr val="accent1">
                              <a:lumMod val="50000"/>
                            </a:schemeClr>
                          </a:solidFill>
                        </a:rPr>
                        <a:t>30 %/60% </a:t>
                      </a:r>
                      <a:r>
                        <a:rPr lang="pl-PL" sz="1800" dirty="0">
                          <a:solidFill>
                            <a:srgbClr val="0070C0"/>
                          </a:solidFill>
                        </a:rPr>
                        <a:t>(40%/70%)</a:t>
                      </a:r>
                      <a:endParaRPr lang="pl-PL" sz="18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800" dirty="0">
                          <a:solidFill>
                            <a:schemeClr val="accent1">
                              <a:lumMod val="50000"/>
                            </a:schemeClr>
                          </a:solidFill>
                        </a:rPr>
                        <a:t>4 5</a:t>
                      </a:r>
                      <a:r>
                        <a:rPr lang="pl-PL" sz="1800" baseline="0" dirty="0">
                          <a:solidFill>
                            <a:schemeClr val="accent1">
                              <a:lumMod val="50000"/>
                            </a:schemeClr>
                          </a:solidFill>
                        </a:rPr>
                        <a:t>00 zł/9 000 zł </a:t>
                      </a:r>
                      <a:r>
                        <a:rPr lang="pl-PL" sz="1800" baseline="0" dirty="0">
                          <a:solidFill>
                            <a:srgbClr val="0070C0"/>
                          </a:solidFill>
                        </a:rPr>
                        <a:t>(6 000/10 500 zł)</a:t>
                      </a:r>
                      <a:endParaRPr lang="pl-PL" sz="1800" dirty="0">
                        <a:solidFill>
                          <a:srgbClr val="0070C0"/>
                        </a:solidFill>
                      </a:endParaRPr>
                    </a:p>
                  </a:txBody>
                  <a:tcPr anchor="ctr"/>
                </a:tc>
                <a:extLst>
                  <a:ext uri="{0D108BD9-81ED-4DB2-BD59-A6C34878D82A}">
                    <a16:rowId xmlns:a16="http://schemas.microsoft.com/office/drawing/2014/main" val="1118887778"/>
                  </a:ext>
                </a:extLst>
              </a:tr>
              <a:tr h="390798">
                <a:tc>
                  <a:txBody>
                    <a:bodyPr/>
                    <a:lstStyle/>
                    <a:p>
                      <a:pPr algn="ctr"/>
                      <a:r>
                        <a:rPr lang="pl-PL" sz="1800" strike="sngStrike" baseline="0" dirty="0">
                          <a:solidFill>
                            <a:srgbClr val="FF0000"/>
                          </a:solidFill>
                        </a:rPr>
                        <a:t>Kotłownia gazowa</a:t>
                      </a:r>
                    </a:p>
                  </a:txBody>
                  <a:tcPr anchor="ctr"/>
                </a:tc>
                <a:tc>
                  <a:txBody>
                    <a:bodyPr/>
                    <a:lstStyle/>
                    <a:p>
                      <a:pPr algn="ctr"/>
                      <a:r>
                        <a:rPr lang="pl-PL" sz="1800" strike="sngStrike" baseline="0" dirty="0">
                          <a:solidFill>
                            <a:srgbClr val="FF0000"/>
                          </a:solidFill>
                        </a:rPr>
                        <a:t>45 %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800" strike="sngStrike" baseline="0" dirty="0">
                          <a:solidFill>
                            <a:srgbClr val="FF0000"/>
                          </a:solidFill>
                        </a:rPr>
                        <a:t>6 750 zł</a:t>
                      </a:r>
                    </a:p>
                  </a:txBody>
                  <a:tcPr anchor="ctr"/>
                </a:tc>
                <a:extLst>
                  <a:ext uri="{0D108BD9-81ED-4DB2-BD59-A6C34878D82A}">
                    <a16:rowId xmlns:a16="http://schemas.microsoft.com/office/drawing/2014/main" val="406170522"/>
                  </a:ext>
                </a:extLst>
              </a:tr>
              <a:tr h="390798">
                <a:tc>
                  <a:txBody>
                    <a:bodyPr/>
                    <a:lstStyle/>
                    <a:p>
                      <a:pPr algn="ctr"/>
                      <a:r>
                        <a:rPr lang="pl-PL" sz="1800" strike="sngStrike" baseline="0" dirty="0">
                          <a:solidFill>
                            <a:srgbClr val="FF0000"/>
                          </a:solidFill>
                        </a:rPr>
                        <a:t>Kocioł na węgiel</a:t>
                      </a:r>
                    </a:p>
                  </a:txBody>
                  <a:tcPr anchor="ctr"/>
                </a:tc>
                <a:tc>
                  <a:txBody>
                    <a:bodyPr/>
                    <a:lstStyle/>
                    <a:p>
                      <a:pPr algn="ctr"/>
                      <a:r>
                        <a:rPr lang="pl-PL" sz="1800" strike="sngStrike" baseline="0" dirty="0">
                          <a:solidFill>
                            <a:srgbClr val="FF0000"/>
                          </a:solidFill>
                        </a:rPr>
                        <a:t>30 %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800" strike="sngStrike" baseline="0" dirty="0">
                          <a:solidFill>
                            <a:srgbClr val="FF0000"/>
                          </a:solidFill>
                        </a:rPr>
                        <a:t>3 000 zł</a:t>
                      </a:r>
                    </a:p>
                  </a:txBody>
                  <a:tcPr anchor="ctr"/>
                </a:tc>
                <a:extLst>
                  <a:ext uri="{0D108BD9-81ED-4DB2-BD59-A6C34878D82A}">
                    <a16:rowId xmlns:a16="http://schemas.microsoft.com/office/drawing/2014/main" val="2157981751"/>
                  </a:ext>
                </a:extLst>
              </a:tr>
              <a:tr h="390798">
                <a:tc>
                  <a:txBody>
                    <a:bodyPr/>
                    <a:lstStyle/>
                    <a:p>
                      <a:pPr algn="ctr"/>
                      <a:r>
                        <a:rPr lang="pl-PL" sz="1800" strike="sngStrike" baseline="0" dirty="0">
                          <a:solidFill>
                            <a:srgbClr val="FF0000"/>
                          </a:solidFill>
                        </a:rPr>
                        <a:t>Kocioł zgazowujący drewno</a:t>
                      </a:r>
                    </a:p>
                  </a:txBody>
                  <a:tcPr anchor="ctr"/>
                </a:tc>
                <a:tc>
                  <a:txBody>
                    <a:bodyPr/>
                    <a:lstStyle/>
                    <a:p>
                      <a:pPr algn="ctr"/>
                      <a:r>
                        <a:rPr lang="pl-PL" sz="1800" strike="sngStrike" baseline="0" dirty="0">
                          <a:solidFill>
                            <a:srgbClr val="FF0000"/>
                          </a:solidFill>
                        </a:rPr>
                        <a:t>30 %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800" strike="sngStrike" baseline="0" dirty="0">
                          <a:solidFill>
                            <a:srgbClr val="FF0000"/>
                          </a:solidFill>
                        </a:rPr>
                        <a:t>6 000 zł</a:t>
                      </a:r>
                    </a:p>
                  </a:txBody>
                  <a:tcPr anchor="ctr"/>
                </a:tc>
                <a:extLst>
                  <a:ext uri="{0D108BD9-81ED-4DB2-BD59-A6C34878D82A}">
                    <a16:rowId xmlns:a16="http://schemas.microsoft.com/office/drawing/2014/main" val="3377772043"/>
                  </a:ext>
                </a:extLst>
              </a:tr>
              <a:tr h="390798">
                <a:tc>
                  <a:txBody>
                    <a:bodyPr/>
                    <a:lstStyle/>
                    <a:p>
                      <a:pPr algn="ctr"/>
                      <a:r>
                        <a:rPr lang="pl-PL" sz="1800" dirty="0">
                          <a:solidFill>
                            <a:schemeClr val="accent1">
                              <a:lumMod val="50000"/>
                            </a:schemeClr>
                          </a:solidFill>
                        </a:rPr>
                        <a:t>Kocioł na </a:t>
                      </a:r>
                      <a:r>
                        <a:rPr lang="pl-PL" sz="1800" dirty="0" err="1">
                          <a:solidFill>
                            <a:schemeClr val="accent1">
                              <a:lumMod val="50000"/>
                            </a:schemeClr>
                          </a:solidFill>
                        </a:rPr>
                        <a:t>pellet</a:t>
                      </a:r>
                      <a:r>
                        <a:rPr lang="pl-PL" sz="1800" dirty="0">
                          <a:solidFill>
                            <a:schemeClr val="accent1">
                              <a:lumMod val="50000"/>
                            </a:schemeClr>
                          </a:solidFill>
                        </a:rPr>
                        <a:t> drzewny/o podwyższonym standardzie</a:t>
                      </a:r>
                    </a:p>
                  </a:txBody>
                  <a:tcPr anchor="ctr"/>
                </a:tc>
                <a:tc>
                  <a:txBody>
                    <a:bodyPr/>
                    <a:lstStyle/>
                    <a:p>
                      <a:pPr algn="ctr"/>
                      <a:r>
                        <a:rPr lang="pl-PL" sz="1800" dirty="0">
                          <a:solidFill>
                            <a:schemeClr val="accent1">
                              <a:lumMod val="50000"/>
                            </a:schemeClr>
                          </a:solidFill>
                        </a:rPr>
                        <a:t>30 %/45%  </a:t>
                      </a:r>
                      <a:r>
                        <a:rPr lang="pl-PL" sz="1800" dirty="0" err="1">
                          <a:solidFill>
                            <a:schemeClr val="accent1">
                              <a:lumMod val="50000"/>
                            </a:schemeClr>
                          </a:solidFill>
                        </a:rPr>
                        <a:t>podw</a:t>
                      </a:r>
                      <a:r>
                        <a:rPr lang="pl-PL" sz="1800" dirty="0">
                          <a:solidFill>
                            <a:schemeClr val="accent1">
                              <a:lumMod val="50000"/>
                            </a:schemeClr>
                          </a:solidFill>
                        </a:rPr>
                        <a:t>. 60% </a:t>
                      </a:r>
                      <a:r>
                        <a:rPr lang="pl-PL" sz="1800" dirty="0">
                          <a:solidFill>
                            <a:srgbClr val="0070C0"/>
                          </a:solidFill>
                        </a:rPr>
                        <a:t>(40%/55% </a:t>
                      </a:r>
                      <a:r>
                        <a:rPr lang="pl-PL" sz="1800" dirty="0" err="1">
                          <a:solidFill>
                            <a:srgbClr val="0070C0"/>
                          </a:solidFill>
                        </a:rPr>
                        <a:t>podw</a:t>
                      </a:r>
                      <a:r>
                        <a:rPr lang="pl-PL" sz="1800" dirty="0">
                          <a:solidFill>
                            <a:srgbClr val="0070C0"/>
                          </a:solidFill>
                        </a:rPr>
                        <a:t>. 70%)</a:t>
                      </a:r>
                      <a:endParaRPr lang="pl-PL" sz="18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800" dirty="0">
                          <a:solidFill>
                            <a:schemeClr val="accent1">
                              <a:lumMod val="50000"/>
                            </a:schemeClr>
                          </a:solidFill>
                        </a:rPr>
                        <a:t>6 000 zł/9000 zł  </a:t>
                      </a:r>
                      <a:r>
                        <a:rPr lang="pl-PL" sz="1800" dirty="0" err="1">
                          <a:solidFill>
                            <a:schemeClr val="accent1">
                              <a:lumMod val="50000"/>
                            </a:schemeClr>
                          </a:solidFill>
                        </a:rPr>
                        <a:t>podw</a:t>
                      </a:r>
                      <a:r>
                        <a:rPr lang="pl-PL" sz="1800" dirty="0">
                          <a:solidFill>
                            <a:schemeClr val="accent1">
                              <a:lumMod val="50000"/>
                            </a:schemeClr>
                          </a:solidFill>
                        </a:rPr>
                        <a:t>. 12 000 zł </a:t>
                      </a:r>
                      <a:r>
                        <a:rPr lang="pl-PL" sz="1800" dirty="0">
                          <a:solidFill>
                            <a:srgbClr val="0070C0"/>
                          </a:solidFill>
                        </a:rPr>
                        <a:t>(8 000/11 000 zł </a:t>
                      </a:r>
                      <a:r>
                        <a:rPr lang="pl-PL" sz="1800" dirty="0" err="1">
                          <a:solidFill>
                            <a:srgbClr val="0070C0"/>
                          </a:solidFill>
                        </a:rPr>
                        <a:t>podw</a:t>
                      </a:r>
                      <a:r>
                        <a:rPr lang="pl-PL" sz="1800" dirty="0">
                          <a:solidFill>
                            <a:srgbClr val="0070C0"/>
                          </a:solidFill>
                        </a:rPr>
                        <a:t>. 14 000 zł)</a:t>
                      </a:r>
                    </a:p>
                  </a:txBody>
                  <a:tcPr anchor="ctr"/>
                </a:tc>
                <a:extLst>
                  <a:ext uri="{0D108BD9-81ED-4DB2-BD59-A6C34878D82A}">
                    <a16:rowId xmlns:a16="http://schemas.microsoft.com/office/drawing/2014/main" val="235145377"/>
                  </a:ext>
                </a:extLst>
              </a:tr>
              <a:tr h="390798">
                <a:tc>
                  <a:txBody>
                    <a:bodyPr/>
                    <a:lstStyle/>
                    <a:p>
                      <a:pPr algn="ctr"/>
                      <a:r>
                        <a:rPr lang="pl-PL" sz="1800" dirty="0">
                          <a:solidFill>
                            <a:schemeClr val="accent1">
                              <a:lumMod val="50000"/>
                            </a:schemeClr>
                          </a:solidFill>
                        </a:rPr>
                        <a:t>Ogrzewanie elektryczne</a:t>
                      </a:r>
                    </a:p>
                  </a:txBody>
                  <a:tcPr anchor="ctr"/>
                </a:tc>
                <a:tc>
                  <a:txBody>
                    <a:bodyPr/>
                    <a:lstStyle/>
                    <a:p>
                      <a:pPr algn="ctr"/>
                      <a:r>
                        <a:rPr lang="pl-PL" sz="1800" dirty="0">
                          <a:solidFill>
                            <a:schemeClr val="accent1">
                              <a:lumMod val="50000"/>
                            </a:schemeClr>
                          </a:solidFill>
                        </a:rPr>
                        <a:t>30 %/60% </a:t>
                      </a:r>
                      <a:r>
                        <a:rPr lang="pl-PL" sz="1800" dirty="0">
                          <a:solidFill>
                            <a:srgbClr val="0070C0"/>
                          </a:solidFill>
                        </a:rPr>
                        <a:t>(40%/70%)</a:t>
                      </a:r>
                      <a:endParaRPr lang="pl-PL" sz="18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800" dirty="0">
                          <a:solidFill>
                            <a:schemeClr val="accent1">
                              <a:lumMod val="50000"/>
                            </a:schemeClr>
                          </a:solidFill>
                        </a:rPr>
                        <a:t>3</a:t>
                      </a:r>
                      <a:r>
                        <a:rPr lang="pl-PL" sz="1800" baseline="0" dirty="0">
                          <a:solidFill>
                            <a:schemeClr val="accent1">
                              <a:lumMod val="50000"/>
                            </a:schemeClr>
                          </a:solidFill>
                        </a:rPr>
                        <a:t> 000 zł/6 000 zł </a:t>
                      </a:r>
                      <a:r>
                        <a:rPr lang="pl-PL" sz="1800" baseline="0" dirty="0">
                          <a:solidFill>
                            <a:srgbClr val="0070C0"/>
                          </a:solidFill>
                        </a:rPr>
                        <a:t>(4 000/7 000 zł)</a:t>
                      </a:r>
                      <a:endParaRPr lang="pl-PL" sz="1800" dirty="0">
                        <a:solidFill>
                          <a:srgbClr val="0070C0"/>
                        </a:solidFill>
                      </a:endParaRPr>
                    </a:p>
                  </a:txBody>
                  <a:tcPr anchor="ctr"/>
                </a:tc>
                <a:extLst>
                  <a:ext uri="{0D108BD9-81ED-4DB2-BD59-A6C34878D82A}">
                    <a16:rowId xmlns:a16="http://schemas.microsoft.com/office/drawing/2014/main" val="462282172"/>
                  </a:ext>
                </a:extLst>
              </a:tr>
              <a:tr h="390798">
                <a:tc>
                  <a:txBody>
                    <a:bodyPr/>
                    <a:lstStyle/>
                    <a:p>
                      <a:pPr algn="ctr"/>
                      <a:r>
                        <a:rPr lang="pl-PL" sz="1800" dirty="0">
                          <a:solidFill>
                            <a:schemeClr val="accent1">
                              <a:lumMod val="50000"/>
                            </a:schemeClr>
                          </a:solidFill>
                        </a:rPr>
                        <a:t>Instalacja c.o. oraz c.w.u.</a:t>
                      </a:r>
                      <a:endParaRPr lang="pl-PL" sz="1200" dirty="0">
                        <a:solidFill>
                          <a:schemeClr val="accent1">
                            <a:lumMod val="50000"/>
                          </a:schemeClr>
                        </a:solidFill>
                      </a:endParaRPr>
                    </a:p>
                  </a:txBody>
                  <a:tcPr anchor="ctr"/>
                </a:tc>
                <a:tc>
                  <a:txBody>
                    <a:bodyPr/>
                    <a:lstStyle/>
                    <a:p>
                      <a:pPr algn="ctr"/>
                      <a:r>
                        <a:rPr lang="pl-PL" sz="1800" dirty="0">
                          <a:solidFill>
                            <a:schemeClr val="accent1">
                              <a:lumMod val="50000"/>
                            </a:schemeClr>
                          </a:solidFill>
                        </a:rPr>
                        <a:t>30 %/60% </a:t>
                      </a:r>
                      <a:r>
                        <a:rPr lang="pl-PL" sz="1800" dirty="0">
                          <a:solidFill>
                            <a:srgbClr val="0070C0"/>
                          </a:solidFill>
                        </a:rPr>
                        <a:t>(40%/70%)</a:t>
                      </a:r>
                      <a:endParaRPr lang="pl-PL" sz="18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800" dirty="0">
                          <a:solidFill>
                            <a:schemeClr val="accent1">
                              <a:lumMod val="50000"/>
                            </a:schemeClr>
                          </a:solidFill>
                        </a:rPr>
                        <a:t>4 500 zł/9 000 zł </a:t>
                      </a:r>
                      <a:r>
                        <a:rPr lang="pl-PL" sz="1800" baseline="0" dirty="0">
                          <a:solidFill>
                            <a:srgbClr val="0070C0"/>
                          </a:solidFill>
                        </a:rPr>
                        <a:t>(6 000/10 500 zł)</a:t>
                      </a:r>
                      <a:endParaRPr lang="pl-PL" sz="1800" dirty="0">
                        <a:solidFill>
                          <a:schemeClr val="accent1">
                            <a:lumMod val="50000"/>
                          </a:schemeClr>
                        </a:solidFill>
                      </a:endParaRPr>
                    </a:p>
                  </a:txBody>
                  <a:tcPr anchor="ctr"/>
                </a:tc>
                <a:extLst>
                  <a:ext uri="{0D108BD9-81ED-4DB2-BD59-A6C34878D82A}">
                    <a16:rowId xmlns:a16="http://schemas.microsoft.com/office/drawing/2014/main" val="376862208"/>
                  </a:ext>
                </a:extLst>
              </a:tr>
            </a:tbl>
          </a:graphicData>
        </a:graphic>
      </p:graphicFrame>
      <p:sp>
        <p:nvSpPr>
          <p:cNvPr id="8" name="Tytuł 1">
            <a:extLst>
              <a:ext uri="{FF2B5EF4-FFF2-40B4-BE49-F238E27FC236}">
                <a16:creationId xmlns:a16="http://schemas.microsoft.com/office/drawing/2014/main" id="{17A53771-6292-4980-A0B9-B442F668CD7B}"/>
              </a:ext>
            </a:extLst>
          </p:cNvPr>
          <p:cNvSpPr>
            <a:spLocks noGrp="1"/>
          </p:cNvSpPr>
          <p:nvPr>
            <p:ph type="title"/>
          </p:nvPr>
        </p:nvSpPr>
        <p:spPr>
          <a:xfrm>
            <a:off x="1427018" y="85370"/>
            <a:ext cx="9199418" cy="895714"/>
          </a:xfrm>
        </p:spPr>
        <p:txBody>
          <a:bodyPr/>
          <a:lstStyle/>
          <a:p>
            <a:pPr algn="ctr"/>
            <a:r>
              <a:rPr lang="pl-PL" sz="3200" dirty="0">
                <a:latin typeface="Calibri" panose="020F0502020204030204" pitchFamily="34" charset="0"/>
                <a:cs typeface="Arial" panose="020B0604020202020204" pitchFamily="34" charset="0"/>
              </a:rPr>
              <a:t>Intensywność i forma dofinansowania, cz. 1) i 2)</a:t>
            </a:r>
          </a:p>
        </p:txBody>
      </p:sp>
      <p:sp>
        <p:nvSpPr>
          <p:cNvPr id="10" name="Prostokąt 9">
            <a:extLst>
              <a:ext uri="{FF2B5EF4-FFF2-40B4-BE49-F238E27FC236}">
                <a16:creationId xmlns:a16="http://schemas.microsoft.com/office/drawing/2014/main" id="{64ADF3F7-A0BA-4F06-B5B5-00D9D4C0E50C}"/>
              </a:ext>
            </a:extLst>
          </p:cNvPr>
          <p:cNvSpPr/>
          <p:nvPr/>
        </p:nvSpPr>
        <p:spPr>
          <a:xfrm>
            <a:off x="464127" y="1249774"/>
            <a:ext cx="111252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0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Koszty kwalifikowane oraz maksymalny poziom dofinansowania dla poziomu podstawowego </a:t>
            </a:r>
            <a:br>
              <a:rPr kumimoji="0" lang="pl-PL" sz="20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br>
            <a:r>
              <a:rPr kumimoji="0" lang="pl-PL" sz="20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i podwyższonego.</a:t>
            </a:r>
          </a:p>
        </p:txBody>
      </p:sp>
      <p:sp>
        <p:nvSpPr>
          <p:cNvPr id="5" name="pole tekstowe 4">
            <a:extLst>
              <a:ext uri="{FF2B5EF4-FFF2-40B4-BE49-F238E27FC236}">
                <a16:creationId xmlns:a16="http://schemas.microsoft.com/office/drawing/2014/main" id="{EDD338E5-4A5A-4458-BBA8-D1D0E90D3803}"/>
              </a:ext>
            </a:extLst>
          </p:cNvPr>
          <p:cNvSpPr txBox="1"/>
          <p:nvPr/>
        </p:nvSpPr>
        <p:spPr>
          <a:xfrm>
            <a:off x="577049" y="1857018"/>
            <a:ext cx="1101227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srgbClr val="0070C0"/>
                </a:solidFill>
                <a:effectLst/>
                <a:uLnTx/>
                <a:uFillTx/>
                <a:latin typeface="Calibri" panose="020F0502020204030204"/>
                <a:ea typeface="+mn-ea"/>
                <a:cs typeface="+mn-cs"/>
              </a:rPr>
              <a:t>Kolor czcionki dla gmin przygranicznych</a:t>
            </a:r>
          </a:p>
        </p:txBody>
      </p:sp>
    </p:spTree>
    <p:extLst>
      <p:ext uri="{BB962C8B-B14F-4D97-AF65-F5344CB8AC3E}">
        <p14:creationId xmlns:p14="http://schemas.microsoft.com/office/powerpoint/2010/main" val="179571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a 6">
            <a:extLst>
              <a:ext uri="{FF2B5EF4-FFF2-40B4-BE49-F238E27FC236}">
                <a16:creationId xmlns:a16="http://schemas.microsoft.com/office/drawing/2014/main" id="{E1A6751A-21A7-411C-AAB6-C5F498521E9A}"/>
              </a:ext>
            </a:extLst>
          </p:cNvPr>
          <p:cNvGraphicFramePr>
            <a:graphicFrameLocks noGrp="1"/>
          </p:cNvGraphicFramePr>
          <p:nvPr/>
        </p:nvGraphicFramePr>
        <p:xfrm>
          <a:off x="249382" y="2608091"/>
          <a:ext cx="11125200" cy="3341916"/>
        </p:xfrm>
        <a:graphic>
          <a:graphicData uri="http://schemas.openxmlformats.org/drawingml/2006/table">
            <a:tbl>
              <a:tblPr firstRow="1" bandRow="1">
                <a:tableStyleId>{5C22544A-7EE6-4342-B048-85BDC9FD1C3A}</a:tableStyleId>
              </a:tblPr>
              <a:tblGrid>
                <a:gridCol w="4127198">
                  <a:extLst>
                    <a:ext uri="{9D8B030D-6E8A-4147-A177-3AD203B41FA5}">
                      <a16:colId xmlns:a16="http://schemas.microsoft.com/office/drawing/2014/main" val="191285500"/>
                    </a:ext>
                  </a:extLst>
                </a:gridCol>
                <a:gridCol w="3588867">
                  <a:extLst>
                    <a:ext uri="{9D8B030D-6E8A-4147-A177-3AD203B41FA5}">
                      <a16:colId xmlns:a16="http://schemas.microsoft.com/office/drawing/2014/main" val="794333779"/>
                    </a:ext>
                  </a:extLst>
                </a:gridCol>
                <a:gridCol w="3409135">
                  <a:extLst>
                    <a:ext uri="{9D8B030D-6E8A-4147-A177-3AD203B41FA5}">
                      <a16:colId xmlns:a16="http://schemas.microsoft.com/office/drawing/2014/main" val="405467537"/>
                    </a:ext>
                  </a:extLst>
                </a:gridCol>
              </a:tblGrid>
              <a:tr h="390798">
                <a:tc>
                  <a:txBody>
                    <a:bodyPr/>
                    <a:lstStyle/>
                    <a:p>
                      <a:pPr algn="ctr"/>
                      <a:r>
                        <a:rPr lang="pl-PL" sz="1800" dirty="0"/>
                        <a:t>Nazwa kosztu</a:t>
                      </a:r>
                    </a:p>
                  </a:txBody>
                  <a:tcPr anchor="ctr"/>
                </a:tc>
                <a:tc>
                  <a:txBody>
                    <a:bodyPr/>
                    <a:lstStyle/>
                    <a:p>
                      <a:pPr algn="ctr"/>
                      <a:r>
                        <a:rPr lang="pl-PL" sz="1800" dirty="0"/>
                        <a:t>Maks. </a:t>
                      </a:r>
                      <a:r>
                        <a:rPr lang="pl-PL" sz="1800" dirty="0" err="1"/>
                        <a:t>intens</a:t>
                      </a:r>
                      <a:r>
                        <a:rPr lang="pl-PL" sz="1800" dirty="0"/>
                        <a:t>. </a:t>
                      </a:r>
                      <a:r>
                        <a:rPr lang="pl-PL" sz="1800" dirty="0" err="1"/>
                        <a:t>dofinans</a:t>
                      </a:r>
                      <a:r>
                        <a:rPr lang="pl-PL" sz="18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800" dirty="0"/>
                        <a:t>Maks. kwota dotacji</a:t>
                      </a:r>
                    </a:p>
                  </a:txBody>
                  <a:tcPr anchor="ctr"/>
                </a:tc>
                <a:extLst>
                  <a:ext uri="{0D108BD9-81ED-4DB2-BD59-A6C34878D82A}">
                    <a16:rowId xmlns:a16="http://schemas.microsoft.com/office/drawing/2014/main" val="1911149174"/>
                  </a:ext>
                </a:extLst>
              </a:tr>
              <a:tr h="390798">
                <a:tc>
                  <a:txBody>
                    <a:bodyPr/>
                    <a:lstStyle/>
                    <a:p>
                      <a:pPr algn="ctr"/>
                      <a:r>
                        <a:rPr lang="pl-PL" sz="1800" dirty="0">
                          <a:solidFill>
                            <a:schemeClr val="accent1">
                              <a:lumMod val="50000"/>
                            </a:schemeClr>
                          </a:solidFill>
                        </a:rPr>
                        <a:t>Wentylacja mechaniczna z odzyskiem ciepła </a:t>
                      </a:r>
                    </a:p>
                  </a:txBody>
                  <a:tcPr anchor="ctr"/>
                </a:tc>
                <a:tc>
                  <a:txBody>
                    <a:bodyPr/>
                    <a:lstStyle/>
                    <a:p>
                      <a:pPr algn="ctr"/>
                      <a:r>
                        <a:rPr lang="pl-PL" sz="1800" dirty="0">
                          <a:solidFill>
                            <a:schemeClr val="accent1">
                              <a:lumMod val="50000"/>
                            </a:schemeClr>
                          </a:solidFill>
                        </a:rPr>
                        <a:t>30 %/60% </a:t>
                      </a:r>
                      <a:r>
                        <a:rPr lang="pl-PL" sz="1800" dirty="0">
                          <a:solidFill>
                            <a:srgbClr val="0070C0"/>
                          </a:solidFill>
                        </a:rPr>
                        <a:t>(40%/70%)</a:t>
                      </a:r>
                      <a:endParaRPr lang="pl-PL" sz="18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800" dirty="0">
                          <a:solidFill>
                            <a:schemeClr val="accent1">
                              <a:lumMod val="50000"/>
                            </a:schemeClr>
                          </a:solidFill>
                        </a:rPr>
                        <a:t>5 0</a:t>
                      </a:r>
                      <a:r>
                        <a:rPr lang="pl-PL" sz="1800" baseline="0" dirty="0">
                          <a:solidFill>
                            <a:schemeClr val="accent1">
                              <a:lumMod val="50000"/>
                            </a:schemeClr>
                          </a:solidFill>
                        </a:rPr>
                        <a:t>00 zł/10 000 zł </a:t>
                      </a:r>
                    </a:p>
                    <a:p>
                      <a:pPr marL="0" marR="0" lvl="0" indent="0" algn="ctr" defTabSz="914400" rtl="0" eaLnBrk="1" fontAlgn="auto" latinLnBrk="0" hangingPunct="1">
                        <a:lnSpc>
                          <a:spcPct val="100000"/>
                        </a:lnSpc>
                        <a:spcBef>
                          <a:spcPts val="0"/>
                        </a:spcBef>
                        <a:spcAft>
                          <a:spcPts val="0"/>
                        </a:spcAft>
                        <a:buClrTx/>
                        <a:buSzTx/>
                        <a:buFontTx/>
                        <a:buNone/>
                        <a:tabLst/>
                        <a:defRPr/>
                      </a:pPr>
                      <a:r>
                        <a:rPr lang="pl-PL" sz="1800" baseline="0" dirty="0">
                          <a:solidFill>
                            <a:srgbClr val="0070C0"/>
                          </a:solidFill>
                        </a:rPr>
                        <a:t>(6 600/11 600 zł)</a:t>
                      </a:r>
                      <a:endParaRPr lang="pl-PL" sz="1800" dirty="0">
                        <a:solidFill>
                          <a:srgbClr val="0070C0"/>
                        </a:solidFill>
                      </a:endParaRPr>
                    </a:p>
                  </a:txBody>
                  <a:tcPr anchor="ctr"/>
                </a:tc>
                <a:extLst>
                  <a:ext uri="{0D108BD9-81ED-4DB2-BD59-A6C34878D82A}">
                    <a16:rowId xmlns:a16="http://schemas.microsoft.com/office/drawing/2014/main" val="1118887778"/>
                  </a:ext>
                </a:extLst>
              </a:tr>
              <a:tr h="390798">
                <a:tc>
                  <a:txBody>
                    <a:bodyPr/>
                    <a:lstStyle/>
                    <a:p>
                      <a:pPr algn="ctr"/>
                      <a:r>
                        <a:rPr lang="pl-PL" sz="1800" strike="sngStrike" dirty="0" err="1">
                          <a:solidFill>
                            <a:srgbClr val="FF0000"/>
                          </a:solidFill>
                        </a:rPr>
                        <a:t>Mikroinstalcja</a:t>
                      </a:r>
                      <a:r>
                        <a:rPr lang="pl-PL" sz="1800" strike="sngStrike" dirty="0">
                          <a:solidFill>
                            <a:srgbClr val="FF0000"/>
                          </a:solidFill>
                        </a:rPr>
                        <a:t> fotowoltaiczna o mocy </a:t>
                      </a:r>
                    </a:p>
                    <a:p>
                      <a:pPr algn="ctr"/>
                      <a:r>
                        <a:rPr lang="pl-PL" sz="1800" strike="sngStrike" dirty="0">
                          <a:solidFill>
                            <a:srgbClr val="FF0000"/>
                          </a:solidFill>
                        </a:rPr>
                        <a:t>2-10 kW</a:t>
                      </a:r>
                    </a:p>
                  </a:txBody>
                  <a:tcPr anchor="ctr"/>
                </a:tc>
                <a:tc>
                  <a:txBody>
                    <a:bodyPr/>
                    <a:lstStyle/>
                    <a:p>
                      <a:pPr algn="ctr"/>
                      <a:r>
                        <a:rPr lang="pl-PL" sz="1800" strike="sngStrike" dirty="0">
                          <a:solidFill>
                            <a:srgbClr val="FF0000"/>
                          </a:solidFill>
                        </a:rPr>
                        <a:t>50 %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800" strike="sngStrike" dirty="0">
                          <a:solidFill>
                            <a:srgbClr val="FF0000"/>
                          </a:solidFill>
                        </a:rPr>
                        <a:t>5 000 zł</a:t>
                      </a:r>
                    </a:p>
                  </a:txBody>
                  <a:tcPr anchor="ctr"/>
                </a:tc>
                <a:extLst>
                  <a:ext uri="{0D108BD9-81ED-4DB2-BD59-A6C34878D82A}">
                    <a16:rowId xmlns:a16="http://schemas.microsoft.com/office/drawing/2014/main" val="406170522"/>
                  </a:ext>
                </a:extLst>
              </a:tr>
              <a:tr h="390798">
                <a:tc>
                  <a:txBody>
                    <a:bodyPr/>
                    <a:lstStyle/>
                    <a:p>
                      <a:pPr algn="ctr"/>
                      <a:r>
                        <a:rPr lang="pl-PL" sz="1800" strike="sngStrike" dirty="0">
                          <a:solidFill>
                            <a:srgbClr val="FF0000"/>
                          </a:solidFill>
                        </a:rPr>
                        <a:t>Ocieplenie przegród</a:t>
                      </a:r>
                    </a:p>
                  </a:txBody>
                  <a:tcPr anchor="ctr"/>
                </a:tc>
                <a:tc>
                  <a:txBody>
                    <a:bodyPr/>
                    <a:lstStyle/>
                    <a:p>
                      <a:pPr algn="ctr"/>
                      <a:r>
                        <a:rPr lang="pl-PL" sz="1800" strike="sngStrike" dirty="0">
                          <a:solidFill>
                            <a:srgbClr val="FF0000"/>
                          </a:solidFill>
                        </a:rPr>
                        <a:t>30 %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800" strike="sngStrike" dirty="0">
                          <a:solidFill>
                            <a:srgbClr val="FF0000"/>
                          </a:solidFill>
                        </a:rPr>
                        <a:t>45 zł za m</a:t>
                      </a:r>
                      <a:r>
                        <a:rPr lang="pl-PL" sz="1800" strike="sngStrike" kern="1200" baseline="30000" dirty="0">
                          <a:solidFill>
                            <a:srgbClr val="FF0000"/>
                          </a:solidFill>
                          <a:effectLst/>
                          <a:latin typeface="+mn-lt"/>
                          <a:ea typeface="+mn-ea"/>
                          <a:cs typeface="+mn-cs"/>
                        </a:rPr>
                        <a:t>2</a:t>
                      </a:r>
                      <a:endParaRPr lang="pl-PL" sz="1800" strike="sngStrike" dirty="0">
                        <a:solidFill>
                          <a:srgbClr val="FF0000"/>
                        </a:solidFill>
                      </a:endParaRPr>
                    </a:p>
                  </a:txBody>
                  <a:tcPr anchor="ctr"/>
                </a:tc>
                <a:extLst>
                  <a:ext uri="{0D108BD9-81ED-4DB2-BD59-A6C34878D82A}">
                    <a16:rowId xmlns:a16="http://schemas.microsoft.com/office/drawing/2014/main" val="2157981751"/>
                  </a:ext>
                </a:extLst>
              </a:tr>
              <a:tr h="390798">
                <a:tc>
                  <a:txBody>
                    <a:bodyPr/>
                    <a:lstStyle/>
                    <a:p>
                      <a:pPr algn="ctr"/>
                      <a:r>
                        <a:rPr lang="pl-PL" sz="1800" dirty="0">
                          <a:solidFill>
                            <a:schemeClr val="accent1">
                              <a:lumMod val="50000"/>
                            </a:schemeClr>
                          </a:solidFill>
                        </a:rPr>
                        <a:t>Stolarka okienna</a:t>
                      </a:r>
                    </a:p>
                  </a:txBody>
                  <a:tcPr anchor="ctr"/>
                </a:tc>
                <a:tc>
                  <a:txBody>
                    <a:bodyPr/>
                    <a:lstStyle/>
                    <a:p>
                      <a:pPr algn="ctr"/>
                      <a:r>
                        <a:rPr lang="pl-PL" sz="1800" dirty="0">
                          <a:solidFill>
                            <a:schemeClr val="accent1">
                              <a:lumMod val="50000"/>
                            </a:schemeClr>
                          </a:solidFill>
                        </a:rPr>
                        <a:t>30 %/60% </a:t>
                      </a:r>
                      <a:r>
                        <a:rPr lang="pl-PL" sz="1800" dirty="0">
                          <a:solidFill>
                            <a:srgbClr val="0070C0"/>
                          </a:solidFill>
                        </a:rPr>
                        <a:t>(40%/70%)</a:t>
                      </a:r>
                      <a:endParaRPr lang="pl-PL" sz="18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800" dirty="0">
                          <a:solidFill>
                            <a:schemeClr val="accent1">
                              <a:lumMod val="50000"/>
                            </a:schemeClr>
                          </a:solidFill>
                        </a:rPr>
                        <a:t>210 zł/420 zł za m</a:t>
                      </a:r>
                      <a:r>
                        <a:rPr lang="pl-PL" sz="1800" kern="1200" baseline="30000" dirty="0">
                          <a:solidFill>
                            <a:schemeClr val="accent1">
                              <a:lumMod val="50000"/>
                            </a:schemeClr>
                          </a:solidFill>
                          <a:effectLst/>
                          <a:latin typeface="+mn-lt"/>
                          <a:ea typeface="+mn-ea"/>
                          <a:cs typeface="+mn-cs"/>
                        </a:rPr>
                        <a:t>2 </a:t>
                      </a:r>
                    </a:p>
                    <a:p>
                      <a:pPr marL="0" marR="0" lvl="0" indent="0" algn="ctr" defTabSz="914400" rtl="0" eaLnBrk="1" fontAlgn="auto" latinLnBrk="0" hangingPunct="1">
                        <a:lnSpc>
                          <a:spcPct val="100000"/>
                        </a:lnSpc>
                        <a:spcBef>
                          <a:spcPts val="0"/>
                        </a:spcBef>
                        <a:spcAft>
                          <a:spcPts val="0"/>
                        </a:spcAft>
                        <a:buClrTx/>
                        <a:buSzTx/>
                        <a:buFontTx/>
                        <a:buNone/>
                        <a:tabLst/>
                        <a:defRPr/>
                      </a:pPr>
                      <a:r>
                        <a:rPr lang="pl-PL" sz="1800" dirty="0">
                          <a:solidFill>
                            <a:srgbClr val="0070C0"/>
                          </a:solidFill>
                        </a:rPr>
                        <a:t>(280 zł/490 zł za m</a:t>
                      </a:r>
                      <a:r>
                        <a:rPr lang="pl-PL" sz="1800" kern="1200" baseline="30000" dirty="0">
                          <a:solidFill>
                            <a:srgbClr val="0070C0"/>
                          </a:solidFill>
                          <a:effectLst/>
                          <a:latin typeface="+mn-lt"/>
                          <a:ea typeface="+mn-ea"/>
                          <a:cs typeface="+mn-cs"/>
                        </a:rPr>
                        <a:t>2</a:t>
                      </a:r>
                      <a:r>
                        <a:rPr lang="pl-PL" sz="1800" dirty="0">
                          <a:solidFill>
                            <a:srgbClr val="0070C0"/>
                          </a:solidFill>
                        </a:rPr>
                        <a:t>)</a:t>
                      </a:r>
                    </a:p>
                  </a:txBody>
                  <a:tcPr anchor="ctr"/>
                </a:tc>
                <a:extLst>
                  <a:ext uri="{0D108BD9-81ED-4DB2-BD59-A6C34878D82A}">
                    <a16:rowId xmlns:a16="http://schemas.microsoft.com/office/drawing/2014/main" val="3377772043"/>
                  </a:ext>
                </a:extLst>
              </a:tr>
              <a:tr h="390798">
                <a:tc>
                  <a:txBody>
                    <a:bodyPr/>
                    <a:lstStyle/>
                    <a:p>
                      <a:pPr algn="ctr"/>
                      <a:r>
                        <a:rPr lang="pl-PL" sz="1800" dirty="0">
                          <a:solidFill>
                            <a:schemeClr val="accent1">
                              <a:lumMod val="50000"/>
                            </a:schemeClr>
                          </a:solidFill>
                        </a:rPr>
                        <a:t>Stolarka drzwiowa</a:t>
                      </a:r>
                    </a:p>
                  </a:txBody>
                  <a:tcPr anchor="ctr"/>
                </a:tc>
                <a:tc>
                  <a:txBody>
                    <a:bodyPr/>
                    <a:lstStyle/>
                    <a:p>
                      <a:pPr algn="ctr"/>
                      <a:r>
                        <a:rPr lang="pl-PL" sz="1800" dirty="0">
                          <a:solidFill>
                            <a:schemeClr val="accent1">
                              <a:lumMod val="50000"/>
                            </a:schemeClr>
                          </a:solidFill>
                        </a:rPr>
                        <a:t>30 %/60% </a:t>
                      </a:r>
                      <a:r>
                        <a:rPr lang="pl-PL" sz="1800" dirty="0">
                          <a:solidFill>
                            <a:srgbClr val="0070C0"/>
                          </a:solidFill>
                        </a:rPr>
                        <a:t>(40%/70%)</a:t>
                      </a:r>
                      <a:endParaRPr lang="pl-PL" sz="18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800" dirty="0">
                          <a:solidFill>
                            <a:schemeClr val="accent1">
                              <a:lumMod val="50000"/>
                            </a:schemeClr>
                          </a:solidFill>
                        </a:rPr>
                        <a:t>600 zł/1 200 zł za m</a:t>
                      </a:r>
                      <a:r>
                        <a:rPr lang="pl-PL" sz="1800" kern="1200" baseline="30000" dirty="0">
                          <a:solidFill>
                            <a:schemeClr val="accent1">
                              <a:lumMod val="50000"/>
                            </a:schemeClr>
                          </a:solidFill>
                          <a:effectLst/>
                          <a:latin typeface="+mn-lt"/>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lang="pl-PL" sz="1800" dirty="0">
                          <a:solidFill>
                            <a:srgbClr val="0070C0"/>
                          </a:solidFill>
                        </a:rPr>
                        <a:t>(800 zł/1 400 zł za m</a:t>
                      </a:r>
                      <a:r>
                        <a:rPr lang="pl-PL" sz="1800" kern="1200" baseline="30000" dirty="0">
                          <a:solidFill>
                            <a:srgbClr val="0070C0"/>
                          </a:solidFill>
                          <a:effectLst/>
                          <a:latin typeface="+mn-lt"/>
                          <a:ea typeface="+mn-ea"/>
                          <a:cs typeface="+mn-cs"/>
                        </a:rPr>
                        <a:t>2</a:t>
                      </a:r>
                      <a:r>
                        <a:rPr lang="pl-PL" sz="1800" dirty="0">
                          <a:solidFill>
                            <a:srgbClr val="0070C0"/>
                          </a:solidFill>
                        </a:rPr>
                        <a:t>)</a:t>
                      </a:r>
                    </a:p>
                  </a:txBody>
                  <a:tcPr anchor="ctr"/>
                </a:tc>
                <a:extLst>
                  <a:ext uri="{0D108BD9-81ED-4DB2-BD59-A6C34878D82A}">
                    <a16:rowId xmlns:a16="http://schemas.microsoft.com/office/drawing/2014/main" val="235145377"/>
                  </a:ext>
                </a:extLst>
              </a:tr>
            </a:tbl>
          </a:graphicData>
        </a:graphic>
      </p:graphicFrame>
      <p:sp>
        <p:nvSpPr>
          <p:cNvPr id="8" name="Tytuł 1">
            <a:extLst>
              <a:ext uri="{FF2B5EF4-FFF2-40B4-BE49-F238E27FC236}">
                <a16:creationId xmlns:a16="http://schemas.microsoft.com/office/drawing/2014/main" id="{63383AE2-D70D-44D3-905F-6AA3DF561E73}"/>
              </a:ext>
            </a:extLst>
          </p:cNvPr>
          <p:cNvSpPr>
            <a:spLocks noGrp="1"/>
          </p:cNvSpPr>
          <p:nvPr>
            <p:ph type="title"/>
          </p:nvPr>
        </p:nvSpPr>
        <p:spPr>
          <a:xfrm>
            <a:off x="1427018" y="85370"/>
            <a:ext cx="9199418" cy="895714"/>
          </a:xfrm>
        </p:spPr>
        <p:txBody>
          <a:bodyPr/>
          <a:lstStyle/>
          <a:p>
            <a:pPr algn="ctr"/>
            <a:r>
              <a:rPr lang="pl-PL" sz="3200" dirty="0">
                <a:latin typeface="Calibri" panose="020F0502020204030204" pitchFamily="34" charset="0"/>
                <a:cs typeface="Arial" panose="020B0604020202020204" pitchFamily="34" charset="0"/>
              </a:rPr>
              <a:t>Intensywność i forma dofinansowania, cz. 1) i 2)</a:t>
            </a:r>
          </a:p>
        </p:txBody>
      </p:sp>
      <p:sp>
        <p:nvSpPr>
          <p:cNvPr id="10" name="Prostokąt 9">
            <a:extLst>
              <a:ext uri="{FF2B5EF4-FFF2-40B4-BE49-F238E27FC236}">
                <a16:creationId xmlns:a16="http://schemas.microsoft.com/office/drawing/2014/main" id="{E5CB457F-7697-4511-9D2A-F9335406A103}"/>
              </a:ext>
            </a:extLst>
          </p:cNvPr>
          <p:cNvSpPr/>
          <p:nvPr/>
        </p:nvSpPr>
        <p:spPr>
          <a:xfrm>
            <a:off x="464127" y="1406557"/>
            <a:ext cx="111252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0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Koszty kwalifikowane oraz maksymalny poziom dofinansowania dla poziomu podstawowego </a:t>
            </a:r>
            <a:br>
              <a:rPr kumimoji="0" lang="pl-PL" sz="20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br>
            <a:r>
              <a:rPr kumimoji="0" lang="pl-PL" sz="20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i podwyższonego.</a:t>
            </a:r>
          </a:p>
        </p:txBody>
      </p:sp>
      <p:sp>
        <p:nvSpPr>
          <p:cNvPr id="5" name="pole tekstowe 4">
            <a:extLst>
              <a:ext uri="{FF2B5EF4-FFF2-40B4-BE49-F238E27FC236}">
                <a16:creationId xmlns:a16="http://schemas.microsoft.com/office/drawing/2014/main" id="{D06199C1-7723-40C7-8839-568D97610133}"/>
              </a:ext>
            </a:extLst>
          </p:cNvPr>
          <p:cNvSpPr txBox="1"/>
          <p:nvPr/>
        </p:nvSpPr>
        <p:spPr>
          <a:xfrm>
            <a:off x="577049" y="2238759"/>
            <a:ext cx="1101227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srgbClr val="0070C0"/>
                </a:solidFill>
                <a:effectLst/>
                <a:uLnTx/>
                <a:uFillTx/>
                <a:latin typeface="Calibri" panose="020F0502020204030204"/>
                <a:ea typeface="+mn-ea"/>
                <a:cs typeface="+mn-cs"/>
              </a:rPr>
              <a:t>Kolor czcionki dla gmin przygranicznych</a:t>
            </a:r>
          </a:p>
        </p:txBody>
      </p:sp>
    </p:spTree>
    <p:extLst>
      <p:ext uri="{BB962C8B-B14F-4D97-AF65-F5344CB8AC3E}">
        <p14:creationId xmlns:p14="http://schemas.microsoft.com/office/powerpoint/2010/main" val="264486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68522BA-3796-4CEF-9805-087B7DE4AE22}"/>
              </a:ext>
            </a:extLst>
          </p:cNvPr>
          <p:cNvSpPr>
            <a:spLocks noGrp="1"/>
          </p:cNvSpPr>
          <p:nvPr>
            <p:ph type="title"/>
          </p:nvPr>
        </p:nvSpPr>
        <p:spPr>
          <a:xfrm>
            <a:off x="337351" y="0"/>
            <a:ext cx="10233149" cy="932745"/>
          </a:xfrm>
        </p:spPr>
        <p:txBody>
          <a:bodyPr/>
          <a:lstStyle/>
          <a:p>
            <a:pPr algn="ctr"/>
            <a:r>
              <a:rPr lang="pl-PL" sz="2900" dirty="0">
                <a:latin typeface="Calibri" panose="020F0502020204030204" pitchFamily="34" charset="0"/>
                <a:cs typeface="Arial" panose="020B0604020202020204" pitchFamily="34" charset="0"/>
              </a:rPr>
              <a:t>Maksymalny poziom dotacji dla całego przedsięwzięcia, cz. 1) i 2)</a:t>
            </a:r>
          </a:p>
        </p:txBody>
      </p:sp>
      <p:sp>
        <p:nvSpPr>
          <p:cNvPr id="6" name="pole tekstowe 5"/>
          <p:cNvSpPr txBox="1"/>
          <p:nvPr/>
        </p:nvSpPr>
        <p:spPr>
          <a:xfrm>
            <a:off x="1556492" y="1280773"/>
            <a:ext cx="901400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2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L</a:t>
            </a:r>
            <a:r>
              <a:rPr kumimoji="0" lang="pl-PL" sz="22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imit</a:t>
            </a:r>
            <a:r>
              <a:rPr kumimoji="0" lang="pl-PL" sz="22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całkowitej wysokości dotacji dla całego przedsięwzięcia, zakres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2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Zależy zarówno od poziomu dofinansowania jak i zakresu prac.</a:t>
            </a:r>
          </a:p>
        </p:txBody>
      </p:sp>
      <p:graphicFrame>
        <p:nvGraphicFramePr>
          <p:cNvPr id="3" name="Tabela 2"/>
          <p:cNvGraphicFramePr>
            <a:graphicFrameLocks noGrp="1"/>
          </p:cNvGraphicFramePr>
          <p:nvPr/>
        </p:nvGraphicFramePr>
        <p:xfrm>
          <a:off x="870012" y="2398242"/>
          <a:ext cx="10582182" cy="2875440"/>
        </p:xfrm>
        <a:graphic>
          <a:graphicData uri="http://schemas.openxmlformats.org/drawingml/2006/table">
            <a:tbl>
              <a:tblPr firstRow="1" bandRow="1">
                <a:tableStyleId>{5C22544A-7EE6-4342-B048-85BDC9FD1C3A}</a:tableStyleId>
              </a:tblPr>
              <a:tblGrid>
                <a:gridCol w="5291091">
                  <a:extLst>
                    <a:ext uri="{9D8B030D-6E8A-4147-A177-3AD203B41FA5}">
                      <a16:colId xmlns:a16="http://schemas.microsoft.com/office/drawing/2014/main" val="945102463"/>
                    </a:ext>
                  </a:extLst>
                </a:gridCol>
                <a:gridCol w="5291091">
                  <a:extLst>
                    <a:ext uri="{9D8B030D-6E8A-4147-A177-3AD203B41FA5}">
                      <a16:colId xmlns:a16="http://schemas.microsoft.com/office/drawing/2014/main" val="2669978516"/>
                    </a:ext>
                  </a:extLst>
                </a:gridCol>
              </a:tblGrid>
              <a:tr h="576000">
                <a:tc>
                  <a:txBody>
                    <a:bodyPr/>
                    <a:lstStyle/>
                    <a:p>
                      <a:pPr algn="ctr"/>
                      <a:r>
                        <a:rPr lang="pl-PL" sz="2400" dirty="0"/>
                        <a:t>Podstawowy poziom dofinansowania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2400" dirty="0"/>
                        <a:t>Podwyższony  poziom dofinansowania</a:t>
                      </a:r>
                    </a:p>
                  </a:txBody>
                  <a:tcPr anchor="ctr"/>
                </a:tc>
                <a:extLst>
                  <a:ext uri="{0D108BD9-81ED-4DB2-BD59-A6C34878D82A}">
                    <a16:rowId xmlns:a16="http://schemas.microsoft.com/office/drawing/2014/main" val="1195019774"/>
                  </a:ext>
                </a:extLst>
              </a:tr>
              <a:tr h="370840">
                <a:tc>
                  <a:txBody>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2000" u="none" dirty="0">
                          <a:solidFill>
                            <a:schemeClr val="accent1">
                              <a:lumMod val="50000"/>
                            </a:schemeClr>
                          </a:solidFill>
                        </a:rPr>
                        <a:t>wymiana źródła ciepła </a:t>
                      </a:r>
                      <a:r>
                        <a:rPr lang="pl-PL" sz="2000" b="1" u="none" dirty="0">
                          <a:solidFill>
                            <a:schemeClr val="accent1">
                              <a:lumMod val="50000"/>
                            </a:schemeClr>
                          </a:solidFill>
                        </a:rPr>
                        <a:t>na pompę ciepła (typu p/w </a:t>
                      </a:r>
                      <a:r>
                        <a:rPr lang="pl-PL" sz="2000" b="1" u="none" dirty="0">
                          <a:solidFill>
                            <a:srgbClr val="00B050"/>
                          </a:solidFill>
                        </a:rPr>
                        <a:t>A++</a:t>
                      </a:r>
                      <a:r>
                        <a:rPr lang="pl-PL" sz="2000" b="1" u="none" dirty="0">
                          <a:solidFill>
                            <a:schemeClr val="accent1">
                              <a:lumMod val="50000"/>
                            </a:schemeClr>
                          </a:solidFill>
                        </a:rPr>
                        <a: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2000" u="none" dirty="0">
                          <a:solidFill>
                            <a:schemeClr val="accent1">
                              <a:lumMod val="50000"/>
                            </a:schemeClr>
                          </a:solidFill>
                        </a:rPr>
                        <a:t>wentylacja mechaniczna</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2000" u="none" dirty="0">
                          <a:solidFill>
                            <a:schemeClr val="accent1">
                              <a:lumMod val="50000"/>
                            </a:schemeClr>
                          </a:solidFill>
                        </a:rPr>
                        <a:t>termomodernizacja</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2000" u="none" dirty="0">
                          <a:solidFill>
                            <a:schemeClr val="accent1">
                              <a:lumMod val="50000"/>
                            </a:schemeClr>
                          </a:solidFill>
                        </a:rPr>
                        <a:t>dokumentacja</a:t>
                      </a:r>
                    </a:p>
                  </a:txBody>
                  <a:tcPr anchor="ctr"/>
                </a:tc>
                <a:tc>
                  <a:txBody>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2000" u="none" kern="1200" dirty="0">
                          <a:solidFill>
                            <a:schemeClr val="accent1">
                              <a:lumMod val="50000"/>
                            </a:schemeClr>
                          </a:solidFill>
                          <a:latin typeface="+mn-lt"/>
                          <a:ea typeface="+mn-ea"/>
                          <a:cs typeface="+mn-cs"/>
                        </a:rPr>
                        <a:t>wymiana źródła ciepła na </a:t>
                      </a:r>
                      <a:r>
                        <a:rPr lang="pl-PL" sz="2000" b="1" u="none" dirty="0">
                          <a:solidFill>
                            <a:schemeClr val="accent1">
                              <a:lumMod val="50000"/>
                            </a:schemeClr>
                          </a:solidFill>
                        </a:rPr>
                        <a:t>pompę ciepła (typu p/w </a:t>
                      </a:r>
                      <a:r>
                        <a:rPr lang="pl-PL" sz="2000" b="1" u="none" dirty="0">
                          <a:solidFill>
                            <a:srgbClr val="00B050"/>
                          </a:solidFill>
                        </a:rPr>
                        <a:t>A++</a:t>
                      </a:r>
                      <a:r>
                        <a:rPr lang="pl-PL" sz="2000" b="1" u="none" kern="1200" dirty="0">
                          <a:solidFill>
                            <a:schemeClr val="accent1">
                              <a:lumMod val="50000"/>
                            </a:schemeClr>
                          </a:solidFill>
                          <a:latin typeface="+mn-lt"/>
                          <a:ea typeface="+mn-ea"/>
                          <a:cs typeface="+mn-cs"/>
                        </a:rPr>
                        <a:t>)</a:t>
                      </a:r>
                      <a:r>
                        <a:rPr lang="pl-PL" sz="2000" u="none" kern="1200" dirty="0">
                          <a:solidFill>
                            <a:schemeClr val="accent1">
                              <a:lumMod val="50000"/>
                            </a:schemeClr>
                          </a:solidFill>
                          <a:latin typeface="+mn-lt"/>
                          <a:ea typeface="+mn-ea"/>
                          <a:cs typeface="+mn-cs"/>
                        </a:rPr>
                        <a:t>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2000" u="none" kern="1200" dirty="0">
                          <a:solidFill>
                            <a:schemeClr val="accent1">
                              <a:lumMod val="50000"/>
                            </a:schemeClr>
                          </a:solidFill>
                          <a:latin typeface="+mn-lt"/>
                          <a:ea typeface="+mn-ea"/>
                          <a:cs typeface="+mn-cs"/>
                        </a:rPr>
                        <a:t>wentylacja mechaniczna</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2000" u="none" kern="1200" dirty="0">
                          <a:solidFill>
                            <a:schemeClr val="accent1">
                              <a:lumMod val="50000"/>
                            </a:schemeClr>
                          </a:solidFill>
                          <a:latin typeface="+mn-lt"/>
                          <a:ea typeface="+mn-ea"/>
                          <a:cs typeface="+mn-cs"/>
                        </a:rPr>
                        <a:t>termomodernizacja</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2000" u="none" kern="1200" dirty="0">
                          <a:solidFill>
                            <a:schemeClr val="accent1">
                              <a:lumMod val="50000"/>
                            </a:schemeClr>
                          </a:solidFill>
                          <a:latin typeface="+mn-lt"/>
                          <a:ea typeface="+mn-ea"/>
                          <a:cs typeface="+mn-cs"/>
                        </a:rPr>
                        <a:t>dokumentacja</a:t>
                      </a:r>
                    </a:p>
                  </a:txBody>
                  <a:tcPr anchor="ctr"/>
                </a:tc>
                <a:extLst>
                  <a:ext uri="{0D108BD9-81ED-4DB2-BD59-A6C34878D82A}">
                    <a16:rowId xmlns:a16="http://schemas.microsoft.com/office/drawing/2014/main" val="473893757"/>
                  </a:ext>
                </a:extLst>
              </a:tr>
              <a:tr h="684000">
                <a:tc>
                  <a:txBody>
                    <a:bodyPr/>
                    <a:lstStyle/>
                    <a:p>
                      <a:pPr algn="ctr"/>
                      <a:r>
                        <a:rPr lang="pl-PL" sz="2400" b="1" dirty="0">
                          <a:solidFill>
                            <a:srgbClr val="00B050"/>
                          </a:solidFill>
                        </a:rPr>
                        <a:t>20 000 zł </a:t>
                      </a:r>
                      <a:r>
                        <a:rPr lang="pl-PL" sz="2400" b="1" dirty="0">
                          <a:solidFill>
                            <a:srgbClr val="0070C0"/>
                          </a:solidFill>
                        </a:rPr>
                        <a:t>(25 000 zł)</a:t>
                      </a:r>
                      <a:endParaRPr lang="pl-PL" sz="2400" b="1" strike="sngStrike" baseline="0" dirty="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2400" b="1" dirty="0">
                          <a:solidFill>
                            <a:srgbClr val="00B050"/>
                          </a:solidFill>
                        </a:rPr>
                        <a:t>30 000 zł </a:t>
                      </a:r>
                      <a:r>
                        <a:rPr lang="pl-PL" sz="2400" b="1" dirty="0">
                          <a:solidFill>
                            <a:srgbClr val="0070C0"/>
                          </a:solidFill>
                        </a:rPr>
                        <a:t>(35 000 zł)</a:t>
                      </a:r>
                    </a:p>
                  </a:txBody>
                  <a:tcPr anchor="ctr"/>
                </a:tc>
                <a:extLst>
                  <a:ext uri="{0D108BD9-81ED-4DB2-BD59-A6C34878D82A}">
                    <a16:rowId xmlns:a16="http://schemas.microsoft.com/office/drawing/2014/main" val="1731493093"/>
                  </a:ext>
                </a:extLst>
              </a:tr>
            </a:tbl>
          </a:graphicData>
        </a:graphic>
      </p:graphicFrame>
      <p:sp>
        <p:nvSpPr>
          <p:cNvPr id="5" name="pole tekstowe 4">
            <a:extLst>
              <a:ext uri="{FF2B5EF4-FFF2-40B4-BE49-F238E27FC236}">
                <a16:creationId xmlns:a16="http://schemas.microsoft.com/office/drawing/2014/main" id="{1C568F74-4D6D-4F57-ACDD-3163410BE8F4}"/>
              </a:ext>
            </a:extLst>
          </p:cNvPr>
          <p:cNvSpPr txBox="1"/>
          <p:nvPr/>
        </p:nvSpPr>
        <p:spPr>
          <a:xfrm>
            <a:off x="589861" y="2028910"/>
            <a:ext cx="1101227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srgbClr val="0070C0"/>
                </a:solidFill>
                <a:effectLst/>
                <a:uLnTx/>
                <a:uFillTx/>
                <a:latin typeface="Calibri" panose="020F0502020204030204"/>
                <a:ea typeface="+mn-ea"/>
                <a:cs typeface="+mn-cs"/>
              </a:rPr>
              <a:t>Kolor czcionki dla gmin przygranicznych</a:t>
            </a:r>
          </a:p>
        </p:txBody>
      </p:sp>
    </p:spTree>
    <p:extLst>
      <p:ext uri="{BB962C8B-B14F-4D97-AF65-F5344CB8AC3E}">
        <p14:creationId xmlns:p14="http://schemas.microsoft.com/office/powerpoint/2010/main" val="41451386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68522BA-3796-4CEF-9805-087B7DE4AE22}"/>
              </a:ext>
            </a:extLst>
          </p:cNvPr>
          <p:cNvSpPr>
            <a:spLocks noGrp="1"/>
          </p:cNvSpPr>
          <p:nvPr>
            <p:ph type="title"/>
          </p:nvPr>
        </p:nvSpPr>
        <p:spPr>
          <a:xfrm>
            <a:off x="337351" y="0"/>
            <a:ext cx="10233149" cy="932745"/>
          </a:xfrm>
        </p:spPr>
        <p:txBody>
          <a:bodyPr/>
          <a:lstStyle/>
          <a:p>
            <a:pPr algn="ctr"/>
            <a:r>
              <a:rPr lang="pl-PL" sz="2900" dirty="0">
                <a:latin typeface="Calibri" panose="020F0502020204030204" pitchFamily="34" charset="0"/>
                <a:cs typeface="Arial" panose="020B0604020202020204" pitchFamily="34" charset="0"/>
              </a:rPr>
              <a:t>Maksymalny poziom dotacji dla całego przedsięwzięcia, cz. 1) i 2)</a:t>
            </a:r>
          </a:p>
        </p:txBody>
      </p:sp>
      <p:sp>
        <p:nvSpPr>
          <p:cNvPr id="6" name="pole tekstowe 5"/>
          <p:cNvSpPr txBox="1"/>
          <p:nvPr/>
        </p:nvSpPr>
        <p:spPr>
          <a:xfrm>
            <a:off x="1556492" y="1280773"/>
            <a:ext cx="901400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2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L</a:t>
            </a:r>
            <a:r>
              <a:rPr kumimoji="0" lang="pl-PL" sz="22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imit</a:t>
            </a:r>
            <a:r>
              <a:rPr kumimoji="0" lang="pl-PL" sz="22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całkowitej wysokości dotacji dla całego przedsięwzięcia, zakres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2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Zależy zarówno od poziomu dofinansowania jak i zakresu prac.</a:t>
            </a:r>
          </a:p>
        </p:txBody>
      </p:sp>
      <p:graphicFrame>
        <p:nvGraphicFramePr>
          <p:cNvPr id="3" name="Tabela 2"/>
          <p:cNvGraphicFramePr>
            <a:graphicFrameLocks noGrp="1"/>
          </p:cNvGraphicFramePr>
          <p:nvPr/>
        </p:nvGraphicFramePr>
        <p:xfrm>
          <a:off x="870012" y="2398242"/>
          <a:ext cx="10582182" cy="2875440"/>
        </p:xfrm>
        <a:graphic>
          <a:graphicData uri="http://schemas.openxmlformats.org/drawingml/2006/table">
            <a:tbl>
              <a:tblPr firstRow="1" bandRow="1">
                <a:tableStyleId>{5C22544A-7EE6-4342-B048-85BDC9FD1C3A}</a:tableStyleId>
              </a:tblPr>
              <a:tblGrid>
                <a:gridCol w="5291091">
                  <a:extLst>
                    <a:ext uri="{9D8B030D-6E8A-4147-A177-3AD203B41FA5}">
                      <a16:colId xmlns:a16="http://schemas.microsoft.com/office/drawing/2014/main" val="945102463"/>
                    </a:ext>
                  </a:extLst>
                </a:gridCol>
                <a:gridCol w="5291091">
                  <a:extLst>
                    <a:ext uri="{9D8B030D-6E8A-4147-A177-3AD203B41FA5}">
                      <a16:colId xmlns:a16="http://schemas.microsoft.com/office/drawing/2014/main" val="2669978516"/>
                    </a:ext>
                  </a:extLst>
                </a:gridCol>
              </a:tblGrid>
              <a:tr h="576000">
                <a:tc>
                  <a:txBody>
                    <a:bodyPr/>
                    <a:lstStyle/>
                    <a:p>
                      <a:pPr algn="ctr"/>
                      <a:r>
                        <a:rPr lang="pl-PL" sz="2400" dirty="0"/>
                        <a:t>Podstawowy poziom dofinansowania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2400" dirty="0"/>
                        <a:t>Podwyższony  poziom dofinansowania</a:t>
                      </a:r>
                    </a:p>
                  </a:txBody>
                  <a:tcPr anchor="ctr"/>
                </a:tc>
                <a:extLst>
                  <a:ext uri="{0D108BD9-81ED-4DB2-BD59-A6C34878D82A}">
                    <a16:rowId xmlns:a16="http://schemas.microsoft.com/office/drawing/2014/main" val="1195019774"/>
                  </a:ext>
                </a:extLst>
              </a:tr>
              <a:tr h="370840">
                <a:tc>
                  <a:txBody>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2000" u="none" dirty="0">
                          <a:solidFill>
                            <a:schemeClr val="accent1">
                              <a:lumMod val="50000"/>
                            </a:schemeClr>
                          </a:solidFill>
                        </a:rPr>
                        <a:t>wymiana źródła ciepła </a:t>
                      </a:r>
                      <a:r>
                        <a:rPr lang="pl-PL" sz="2000" b="1" u="none" dirty="0">
                          <a:solidFill>
                            <a:schemeClr val="accent1">
                              <a:lumMod val="50000"/>
                            </a:schemeClr>
                          </a:solidFill>
                        </a:rPr>
                        <a:t>na inne niż pompa ciepła typu p/w A++</a:t>
                      </a:r>
                      <a:endParaRPr lang="pl-PL" sz="2000" b="1" u="none" dirty="0">
                        <a:solidFill>
                          <a:srgbClr val="00B050"/>
                        </a:solidFill>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2000" u="none" dirty="0">
                          <a:solidFill>
                            <a:schemeClr val="accent1">
                              <a:lumMod val="50000"/>
                            </a:schemeClr>
                          </a:solidFill>
                        </a:rPr>
                        <a:t>wentylacja mechaniczna</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2000" u="none" dirty="0">
                          <a:solidFill>
                            <a:schemeClr val="accent1">
                              <a:lumMod val="50000"/>
                            </a:schemeClr>
                          </a:solidFill>
                        </a:rPr>
                        <a:t>Wymiana stolarki okiennej i drzwiowej</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2000" u="none" dirty="0">
                          <a:solidFill>
                            <a:schemeClr val="accent1">
                              <a:lumMod val="50000"/>
                            </a:schemeClr>
                          </a:solidFill>
                        </a:rPr>
                        <a:t>dokumentacja</a:t>
                      </a:r>
                    </a:p>
                  </a:txBody>
                  <a:tcPr anchor="ctr"/>
                </a:tc>
                <a:tc>
                  <a:txBody>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2000" u="none" dirty="0">
                          <a:solidFill>
                            <a:schemeClr val="accent1">
                              <a:lumMod val="50000"/>
                            </a:schemeClr>
                          </a:solidFill>
                        </a:rPr>
                        <a:t>wymiana źródła ciepła </a:t>
                      </a:r>
                      <a:r>
                        <a:rPr lang="pl-PL" sz="2000" b="1" u="none" dirty="0">
                          <a:solidFill>
                            <a:schemeClr val="accent1">
                              <a:lumMod val="50000"/>
                            </a:schemeClr>
                          </a:solidFill>
                        </a:rPr>
                        <a:t>na inne niż pompa ciepła typu p/w A++</a:t>
                      </a:r>
                      <a:endParaRPr lang="pl-PL" sz="2000" b="1" u="none" strike="sngStrike" kern="1200" baseline="0" dirty="0">
                        <a:solidFill>
                          <a:srgbClr val="FF0000"/>
                        </a:solidFill>
                        <a:latin typeface="+mn-lt"/>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2000" u="none" kern="1200" dirty="0">
                          <a:solidFill>
                            <a:schemeClr val="accent1">
                              <a:lumMod val="50000"/>
                            </a:schemeClr>
                          </a:solidFill>
                          <a:latin typeface="+mn-lt"/>
                          <a:ea typeface="+mn-ea"/>
                          <a:cs typeface="+mn-cs"/>
                        </a:rPr>
                        <a:t>wentylacja mechaniczna</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2000" u="none" kern="1200" dirty="0">
                          <a:solidFill>
                            <a:schemeClr val="accent1">
                              <a:lumMod val="50000"/>
                            </a:schemeClr>
                          </a:solidFill>
                          <a:latin typeface="+mn-lt"/>
                          <a:ea typeface="+mn-ea"/>
                          <a:cs typeface="+mn-cs"/>
                        </a:rPr>
                        <a:t>Wymiana stolarki okiennej i drzwiowej</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2000" u="none" kern="1200" dirty="0">
                          <a:solidFill>
                            <a:schemeClr val="accent1">
                              <a:lumMod val="50000"/>
                            </a:schemeClr>
                          </a:solidFill>
                          <a:latin typeface="+mn-lt"/>
                          <a:ea typeface="+mn-ea"/>
                          <a:cs typeface="+mn-cs"/>
                        </a:rPr>
                        <a:t>dokumentacja</a:t>
                      </a:r>
                    </a:p>
                  </a:txBody>
                  <a:tcPr anchor="ctr"/>
                </a:tc>
                <a:extLst>
                  <a:ext uri="{0D108BD9-81ED-4DB2-BD59-A6C34878D82A}">
                    <a16:rowId xmlns:a16="http://schemas.microsoft.com/office/drawing/2014/main" val="473893757"/>
                  </a:ext>
                </a:extLst>
              </a:tr>
              <a:tr h="684000">
                <a:tc>
                  <a:txBody>
                    <a:bodyPr/>
                    <a:lstStyle/>
                    <a:p>
                      <a:pPr algn="ctr"/>
                      <a:r>
                        <a:rPr lang="pl-PL" sz="2400" b="1" dirty="0">
                          <a:solidFill>
                            <a:srgbClr val="00B050"/>
                          </a:solidFill>
                        </a:rPr>
                        <a:t>15 000 zł </a:t>
                      </a:r>
                      <a:r>
                        <a:rPr lang="pl-PL" sz="2400" b="1" dirty="0">
                          <a:solidFill>
                            <a:srgbClr val="0070C0"/>
                          </a:solidFill>
                        </a:rPr>
                        <a:t>(20 000 zł)</a:t>
                      </a:r>
                      <a:endParaRPr lang="pl-PL" sz="2400" b="1" strike="sngStrike" baseline="0" dirty="0">
                        <a:solidFill>
                          <a:srgbClr val="0070C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2400" b="1" dirty="0">
                          <a:solidFill>
                            <a:srgbClr val="00B050"/>
                          </a:solidFill>
                        </a:rPr>
                        <a:t>25 000 zł </a:t>
                      </a:r>
                      <a:r>
                        <a:rPr lang="pl-PL" sz="2400" b="1" dirty="0">
                          <a:solidFill>
                            <a:srgbClr val="0070C0"/>
                          </a:solidFill>
                        </a:rPr>
                        <a:t>(29 000 zł)</a:t>
                      </a:r>
                    </a:p>
                  </a:txBody>
                  <a:tcPr anchor="ctr"/>
                </a:tc>
                <a:extLst>
                  <a:ext uri="{0D108BD9-81ED-4DB2-BD59-A6C34878D82A}">
                    <a16:rowId xmlns:a16="http://schemas.microsoft.com/office/drawing/2014/main" val="1731493093"/>
                  </a:ext>
                </a:extLst>
              </a:tr>
            </a:tbl>
          </a:graphicData>
        </a:graphic>
      </p:graphicFrame>
      <p:sp>
        <p:nvSpPr>
          <p:cNvPr id="5" name="pole tekstowe 4">
            <a:extLst>
              <a:ext uri="{FF2B5EF4-FFF2-40B4-BE49-F238E27FC236}">
                <a16:creationId xmlns:a16="http://schemas.microsoft.com/office/drawing/2014/main" id="{6646C135-E568-4A86-8A90-A4C5F5BFACB6}"/>
              </a:ext>
            </a:extLst>
          </p:cNvPr>
          <p:cNvSpPr txBox="1"/>
          <p:nvPr/>
        </p:nvSpPr>
        <p:spPr>
          <a:xfrm>
            <a:off x="589861" y="2039562"/>
            <a:ext cx="1101227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srgbClr val="0070C0"/>
                </a:solidFill>
                <a:effectLst/>
                <a:uLnTx/>
                <a:uFillTx/>
                <a:latin typeface="Calibri" panose="020F0502020204030204"/>
                <a:ea typeface="+mn-ea"/>
                <a:cs typeface="+mn-cs"/>
              </a:rPr>
              <a:t>Kolor czcionki dla gmin przygranicznych</a:t>
            </a:r>
          </a:p>
        </p:txBody>
      </p:sp>
    </p:spTree>
    <p:extLst>
      <p:ext uri="{BB962C8B-B14F-4D97-AF65-F5344CB8AC3E}">
        <p14:creationId xmlns:p14="http://schemas.microsoft.com/office/powerpoint/2010/main" val="5228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Symbol zastępczy zawartości 3"/>
          <p:cNvPicPr>
            <a:picLocks noGrp="1" noChangeAspect="1"/>
          </p:cNvPicPr>
          <p:nvPr>
            <p:ph idx="1"/>
          </p:nvPr>
        </p:nvPicPr>
        <p:blipFill>
          <a:blip r:embed="rId3"/>
          <a:srcRect/>
          <a:stretch>
            <a:fillRect/>
          </a:stretch>
        </p:blipFill>
        <p:spPr>
          <a:xfrm>
            <a:off x="566738" y="801688"/>
            <a:ext cx="8239125" cy="5111750"/>
          </a:xfrm>
        </p:spPr>
      </p:pic>
      <p:pic>
        <p:nvPicPr>
          <p:cNvPr id="5" name="Obraz 4">
            <a:extLst>
              <a:ext uri="{FF2B5EF4-FFF2-40B4-BE49-F238E27FC236}">
                <a16:creationId xmlns:a16="http://schemas.microsoft.com/office/drawing/2014/main" id="{32CD328D-AC86-4C59-AB93-CA88935E4124}"/>
              </a:ext>
            </a:extLst>
          </p:cNvPr>
          <p:cNvPicPr>
            <a:picLocks noChangeAspect="1"/>
          </p:cNvPicPr>
          <p:nvPr/>
        </p:nvPicPr>
        <p:blipFill>
          <a:blip r:embed="rId4"/>
          <a:stretch>
            <a:fillRect/>
          </a:stretch>
        </p:blipFill>
        <p:spPr>
          <a:xfrm>
            <a:off x="375926" y="225172"/>
            <a:ext cx="10516511" cy="71939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nvGraphicFramePr>
        <p:xfrm>
          <a:off x="1488370" y="1154289"/>
          <a:ext cx="9000000" cy="3572880"/>
        </p:xfrm>
        <a:graphic>
          <a:graphicData uri="http://schemas.openxmlformats.org/drawingml/2006/table">
            <a:tbl>
              <a:tblPr firstRow="1" bandRow="1">
                <a:tableStyleId>{5C22544A-7EE6-4342-B048-85BDC9FD1C3A}</a:tableStyleId>
              </a:tblPr>
              <a:tblGrid>
                <a:gridCol w="4500000">
                  <a:extLst>
                    <a:ext uri="{9D8B030D-6E8A-4147-A177-3AD203B41FA5}">
                      <a16:colId xmlns:a16="http://schemas.microsoft.com/office/drawing/2014/main" val="945102463"/>
                    </a:ext>
                  </a:extLst>
                </a:gridCol>
                <a:gridCol w="4500000">
                  <a:extLst>
                    <a:ext uri="{9D8B030D-6E8A-4147-A177-3AD203B41FA5}">
                      <a16:colId xmlns:a16="http://schemas.microsoft.com/office/drawing/2014/main" val="2669978516"/>
                    </a:ext>
                  </a:extLst>
                </a:gridCol>
              </a:tblGrid>
              <a:tr h="576000">
                <a:tc>
                  <a:txBody>
                    <a:bodyPr/>
                    <a:lstStyle/>
                    <a:p>
                      <a:pPr algn="ctr"/>
                      <a:r>
                        <a:rPr lang="pl-PL" sz="2800" dirty="0"/>
                        <a:t>Podstawowy poziom dofinansowania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2800" dirty="0"/>
                        <a:t>Podwyższony poziom dofinansowania</a:t>
                      </a:r>
                    </a:p>
                  </a:txBody>
                  <a:tcPr anchor="ctr"/>
                </a:tc>
                <a:extLst>
                  <a:ext uri="{0D108BD9-81ED-4DB2-BD59-A6C34878D82A}">
                    <a16:rowId xmlns:a16="http://schemas.microsoft.com/office/drawing/2014/main" val="1195019774"/>
                  </a:ext>
                </a:extLst>
              </a:tr>
              <a:tr h="1944000">
                <a:tc gridSpan="2">
                  <a:txBody>
                    <a:bodyPr/>
                    <a:lstStyle/>
                    <a:p>
                      <a:pPr marL="3086100" marR="0" lvl="6"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2400" u="none" kern="1200" dirty="0">
                          <a:solidFill>
                            <a:schemeClr val="accent1">
                              <a:lumMod val="50000"/>
                            </a:schemeClr>
                          </a:solidFill>
                          <a:latin typeface="+mn-lt"/>
                          <a:ea typeface="+mn-ea"/>
                          <a:cs typeface="+mn-cs"/>
                        </a:rPr>
                        <a:t>brak wymiany źródła ciepła</a:t>
                      </a:r>
                    </a:p>
                    <a:p>
                      <a:pPr marL="3086100" marR="0" lvl="6"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2400" u="none" kern="1200" dirty="0">
                          <a:solidFill>
                            <a:schemeClr val="accent1">
                              <a:lumMod val="50000"/>
                            </a:schemeClr>
                          </a:solidFill>
                          <a:latin typeface="+mn-lt"/>
                          <a:ea typeface="+mn-ea"/>
                          <a:cs typeface="+mn-cs"/>
                        </a:rPr>
                        <a:t>wentylacja mechaniczna</a:t>
                      </a:r>
                    </a:p>
                    <a:p>
                      <a:pPr marL="3086100" marR="0" lvl="6"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2400" u="none" kern="1200" dirty="0">
                          <a:solidFill>
                            <a:schemeClr val="accent1">
                              <a:lumMod val="50000"/>
                            </a:schemeClr>
                          </a:solidFill>
                          <a:latin typeface="+mn-lt"/>
                          <a:ea typeface="+mn-ea"/>
                          <a:cs typeface="+mn-cs"/>
                        </a:rPr>
                        <a:t>Wymiana stolarki okiennej i drzwiowej</a:t>
                      </a:r>
                    </a:p>
                  </a:txBody>
                  <a:tcPr anchor="ctr"/>
                </a:tc>
                <a:tc hMerge="1">
                  <a:txBody>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pl-PL" sz="2200" u="none" kern="1200" dirty="0">
                        <a:solidFill>
                          <a:schemeClr val="accent1">
                            <a:lumMod val="50000"/>
                          </a:schemeClr>
                        </a:solidFill>
                        <a:latin typeface="+mn-lt"/>
                        <a:ea typeface="+mn-ea"/>
                        <a:cs typeface="+mn-cs"/>
                      </a:endParaRPr>
                    </a:p>
                  </a:txBody>
                  <a:tcPr anchor="ctr"/>
                </a:tc>
                <a:extLst>
                  <a:ext uri="{0D108BD9-81ED-4DB2-BD59-A6C34878D82A}">
                    <a16:rowId xmlns:a16="http://schemas.microsoft.com/office/drawing/2014/main" val="473893757"/>
                  </a:ext>
                </a:extLst>
              </a:tr>
              <a:tr h="684000">
                <a:tc>
                  <a:txBody>
                    <a:bodyPr/>
                    <a:lstStyle/>
                    <a:p>
                      <a:pPr algn="ctr"/>
                      <a:r>
                        <a:rPr lang="pl-PL" sz="2800" b="1" dirty="0">
                          <a:solidFill>
                            <a:srgbClr val="00B050"/>
                          </a:solidFill>
                        </a:rPr>
                        <a:t>5 000 zł </a:t>
                      </a:r>
                      <a:r>
                        <a:rPr lang="pl-PL" sz="2800" b="1" dirty="0">
                          <a:solidFill>
                            <a:srgbClr val="0070C0"/>
                          </a:solidFill>
                        </a:rPr>
                        <a:t>(6 600 zł)</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2800" b="1" dirty="0">
                          <a:solidFill>
                            <a:srgbClr val="00B050"/>
                          </a:solidFill>
                        </a:rPr>
                        <a:t>10 000 zł </a:t>
                      </a:r>
                      <a:r>
                        <a:rPr lang="pl-PL" sz="2800" b="1" dirty="0">
                          <a:solidFill>
                            <a:srgbClr val="0070C0"/>
                          </a:solidFill>
                        </a:rPr>
                        <a:t>(11 600 zł)</a:t>
                      </a:r>
                    </a:p>
                  </a:txBody>
                  <a:tcPr anchor="ctr"/>
                </a:tc>
                <a:extLst>
                  <a:ext uri="{0D108BD9-81ED-4DB2-BD59-A6C34878D82A}">
                    <a16:rowId xmlns:a16="http://schemas.microsoft.com/office/drawing/2014/main" val="1731493093"/>
                  </a:ext>
                </a:extLst>
              </a:tr>
            </a:tbl>
          </a:graphicData>
        </a:graphic>
      </p:graphicFrame>
      <p:sp>
        <p:nvSpPr>
          <p:cNvPr id="6" name="Tytuł 1">
            <a:extLst>
              <a:ext uri="{FF2B5EF4-FFF2-40B4-BE49-F238E27FC236}">
                <a16:creationId xmlns:a16="http://schemas.microsoft.com/office/drawing/2014/main" id="{363134A0-16DD-4E46-A0AF-55D5D7207DD5}"/>
              </a:ext>
            </a:extLst>
          </p:cNvPr>
          <p:cNvSpPr>
            <a:spLocks noGrp="1"/>
          </p:cNvSpPr>
          <p:nvPr>
            <p:ph type="title"/>
          </p:nvPr>
        </p:nvSpPr>
        <p:spPr>
          <a:xfrm>
            <a:off x="337351" y="0"/>
            <a:ext cx="10233149" cy="932745"/>
          </a:xfrm>
        </p:spPr>
        <p:txBody>
          <a:bodyPr/>
          <a:lstStyle/>
          <a:p>
            <a:pPr algn="ctr"/>
            <a:r>
              <a:rPr lang="pl-PL" sz="2900" dirty="0">
                <a:latin typeface="Calibri" panose="020F0502020204030204" pitchFamily="34" charset="0"/>
                <a:cs typeface="Arial" panose="020B0604020202020204" pitchFamily="34" charset="0"/>
              </a:rPr>
              <a:t>Maksymalny poziom dotacji dla całego przedsięwzięcia, cz. 1) i 2)</a:t>
            </a:r>
          </a:p>
        </p:txBody>
      </p:sp>
      <p:sp>
        <p:nvSpPr>
          <p:cNvPr id="8" name="pole tekstowe 7">
            <a:extLst>
              <a:ext uri="{FF2B5EF4-FFF2-40B4-BE49-F238E27FC236}">
                <a16:creationId xmlns:a16="http://schemas.microsoft.com/office/drawing/2014/main" id="{09127B7E-9D38-42B2-8261-400136B43F63}"/>
              </a:ext>
            </a:extLst>
          </p:cNvPr>
          <p:cNvSpPr txBox="1"/>
          <p:nvPr/>
        </p:nvSpPr>
        <p:spPr>
          <a:xfrm>
            <a:off x="337351" y="5057380"/>
            <a:ext cx="118161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Nie udziela się dofinansowania na przedsięwzięcia, dla których kwota dotacji z wniosku o dofinansowanie jest niższa niż </a:t>
            </a:r>
            <a:br>
              <a:rPr kumimoji="0" lang="pl-PL"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br>
            <a:r>
              <a:rPr kumimoji="0" lang="pl-PL"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 tysiące złotych. Warunek nie dotyczy przedsięwzięć, w zakresie których jest zakup i montaż źródła ciepła. </a:t>
            </a:r>
            <a:endParaRPr kumimoji="0" lang="pl-P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pole tekstowe 4">
            <a:extLst>
              <a:ext uri="{FF2B5EF4-FFF2-40B4-BE49-F238E27FC236}">
                <a16:creationId xmlns:a16="http://schemas.microsoft.com/office/drawing/2014/main" id="{BE385181-E1D3-4603-87AD-9F466D1C7394}"/>
              </a:ext>
            </a:extLst>
          </p:cNvPr>
          <p:cNvSpPr txBox="1"/>
          <p:nvPr/>
        </p:nvSpPr>
        <p:spPr>
          <a:xfrm>
            <a:off x="739301" y="824078"/>
            <a:ext cx="1101227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srgbClr val="0070C0"/>
                </a:solidFill>
                <a:effectLst/>
                <a:uLnTx/>
                <a:uFillTx/>
                <a:latin typeface="Calibri" panose="020F0502020204030204"/>
                <a:ea typeface="+mn-ea"/>
                <a:cs typeface="+mn-cs"/>
              </a:rPr>
              <a:t>Kolor czcionki dla gmin przygranicznych</a:t>
            </a:r>
          </a:p>
        </p:txBody>
      </p:sp>
    </p:spTree>
    <p:extLst>
      <p:ext uri="{BB962C8B-B14F-4D97-AF65-F5344CB8AC3E}">
        <p14:creationId xmlns:p14="http://schemas.microsoft.com/office/powerpoint/2010/main" val="31991206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68522BA-3796-4CEF-9805-087B7DE4AE22}"/>
              </a:ext>
            </a:extLst>
          </p:cNvPr>
          <p:cNvSpPr>
            <a:spLocks noGrp="1"/>
          </p:cNvSpPr>
          <p:nvPr>
            <p:ph type="title"/>
          </p:nvPr>
        </p:nvSpPr>
        <p:spPr>
          <a:xfrm>
            <a:off x="249382" y="155103"/>
            <a:ext cx="10446327" cy="635010"/>
          </a:xfrm>
        </p:spPr>
        <p:txBody>
          <a:bodyPr/>
          <a:lstStyle/>
          <a:p>
            <a:pPr algn="ctr"/>
            <a:r>
              <a:rPr lang="pl-PL" sz="3200" dirty="0">
                <a:latin typeface="Calibri" panose="020F0502020204030204" pitchFamily="34" charset="0"/>
                <a:cs typeface="Arial" panose="020B0604020202020204" pitchFamily="34" charset="0"/>
              </a:rPr>
              <a:t>Intensywność i maksymalna kwota dotacji, cz. 3), wspólnoty.</a:t>
            </a:r>
          </a:p>
        </p:txBody>
      </p:sp>
      <p:graphicFrame>
        <p:nvGraphicFramePr>
          <p:cNvPr id="4" name="Tabela 3">
            <a:extLst>
              <a:ext uri="{FF2B5EF4-FFF2-40B4-BE49-F238E27FC236}">
                <a16:creationId xmlns:a16="http://schemas.microsoft.com/office/drawing/2014/main" id="{6CDC94CB-2847-49EC-B054-D2D1179759E9}"/>
              </a:ext>
            </a:extLst>
          </p:cNvPr>
          <p:cNvGraphicFramePr>
            <a:graphicFrameLocks noGrp="1"/>
          </p:cNvGraphicFramePr>
          <p:nvPr/>
        </p:nvGraphicFramePr>
        <p:xfrm>
          <a:off x="488272" y="947048"/>
          <a:ext cx="10951458" cy="4963903"/>
        </p:xfrm>
        <a:graphic>
          <a:graphicData uri="http://schemas.openxmlformats.org/drawingml/2006/table">
            <a:tbl>
              <a:tblPr/>
              <a:tblGrid>
                <a:gridCol w="1564494">
                  <a:extLst>
                    <a:ext uri="{9D8B030D-6E8A-4147-A177-3AD203B41FA5}">
                      <a16:colId xmlns:a16="http://schemas.microsoft.com/office/drawing/2014/main" val="2409105533"/>
                    </a:ext>
                  </a:extLst>
                </a:gridCol>
                <a:gridCol w="1564494">
                  <a:extLst>
                    <a:ext uri="{9D8B030D-6E8A-4147-A177-3AD203B41FA5}">
                      <a16:colId xmlns:a16="http://schemas.microsoft.com/office/drawing/2014/main" val="634997503"/>
                    </a:ext>
                  </a:extLst>
                </a:gridCol>
                <a:gridCol w="1564494">
                  <a:extLst>
                    <a:ext uri="{9D8B030D-6E8A-4147-A177-3AD203B41FA5}">
                      <a16:colId xmlns:a16="http://schemas.microsoft.com/office/drawing/2014/main" val="2853220246"/>
                    </a:ext>
                  </a:extLst>
                </a:gridCol>
                <a:gridCol w="1564494">
                  <a:extLst>
                    <a:ext uri="{9D8B030D-6E8A-4147-A177-3AD203B41FA5}">
                      <a16:colId xmlns:a16="http://schemas.microsoft.com/office/drawing/2014/main" val="3814530660"/>
                    </a:ext>
                  </a:extLst>
                </a:gridCol>
                <a:gridCol w="1564494">
                  <a:extLst>
                    <a:ext uri="{9D8B030D-6E8A-4147-A177-3AD203B41FA5}">
                      <a16:colId xmlns:a16="http://schemas.microsoft.com/office/drawing/2014/main" val="3141534682"/>
                    </a:ext>
                  </a:extLst>
                </a:gridCol>
                <a:gridCol w="1564494">
                  <a:extLst>
                    <a:ext uri="{9D8B030D-6E8A-4147-A177-3AD203B41FA5}">
                      <a16:colId xmlns:a16="http://schemas.microsoft.com/office/drawing/2014/main" val="2805155454"/>
                    </a:ext>
                  </a:extLst>
                </a:gridCol>
                <a:gridCol w="1564494">
                  <a:extLst>
                    <a:ext uri="{9D8B030D-6E8A-4147-A177-3AD203B41FA5}">
                      <a16:colId xmlns:a16="http://schemas.microsoft.com/office/drawing/2014/main" val="796227699"/>
                    </a:ext>
                  </a:extLst>
                </a:gridCol>
              </a:tblGrid>
              <a:tr h="181028">
                <a:tc rowSpan="2">
                  <a:txBody>
                    <a:bodyPr/>
                    <a:lstStyle/>
                    <a:p>
                      <a:pPr algn="ctr" rtl="0" fontAlgn="ctr"/>
                      <a:r>
                        <a:rPr lang="pl-PL" sz="1200" b="1" i="0" u="none" strike="noStrike">
                          <a:solidFill>
                            <a:srgbClr val="FFFFFF"/>
                          </a:solidFill>
                          <a:effectLst/>
                          <a:latin typeface="Calibri" panose="020F0502020204030204" pitchFamily="34" charset="0"/>
                        </a:rPr>
                        <a:t> </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6">
                  <a:txBody>
                    <a:bodyPr/>
                    <a:lstStyle/>
                    <a:p>
                      <a:pPr algn="ctr" rtl="0" fontAlgn="ctr"/>
                      <a:r>
                        <a:rPr lang="pl-PL" sz="1000" b="0" i="0" u="none" strike="noStrike">
                          <a:solidFill>
                            <a:srgbClr val="203864"/>
                          </a:solidFill>
                          <a:effectLst/>
                          <a:latin typeface="Calibri" panose="020F0502020204030204" pitchFamily="34" charset="0"/>
                        </a:rPr>
                        <a:t>Rodzaje przedsięwzięć</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D5EA"/>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791318748"/>
                  </a:ext>
                </a:extLst>
              </a:tr>
              <a:tr h="185671">
                <a:tc vMerge="1">
                  <a:txBody>
                    <a:bodyPr/>
                    <a:lstStyle/>
                    <a:p>
                      <a:endParaRPr lang="pl-PL"/>
                    </a:p>
                  </a:txBody>
                  <a:tcPr/>
                </a:tc>
                <a:tc gridSpan="2">
                  <a:txBody>
                    <a:bodyPr/>
                    <a:lstStyle/>
                    <a:p>
                      <a:pPr algn="ctr" rtl="0" fontAlgn="ctr"/>
                      <a:r>
                        <a:rPr lang="pl-PL" sz="1000" b="1" i="0" u="none" strike="noStrike">
                          <a:solidFill>
                            <a:srgbClr val="FFFFFF"/>
                          </a:solidFill>
                          <a:effectLst/>
                          <a:latin typeface="Calibri" panose="020F0502020204030204" pitchFamily="34" charset="0"/>
                        </a:rPr>
                        <a:t>Wspólne/wspólne</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hMerge="1">
                  <a:txBody>
                    <a:bodyPr/>
                    <a:lstStyle/>
                    <a:p>
                      <a:endParaRPr lang="pl-PL"/>
                    </a:p>
                  </a:txBody>
                  <a:tcPr/>
                </a:tc>
                <a:tc gridSpan="2">
                  <a:txBody>
                    <a:bodyPr/>
                    <a:lstStyle/>
                    <a:p>
                      <a:pPr algn="ctr" rtl="0" fontAlgn="ctr"/>
                      <a:r>
                        <a:rPr lang="pl-PL" sz="1000" b="1" i="0" u="none" strike="noStrike">
                          <a:solidFill>
                            <a:srgbClr val="FFFFFF"/>
                          </a:solidFill>
                          <a:effectLst/>
                          <a:latin typeface="Calibri" panose="020F0502020204030204" pitchFamily="34" charset="0"/>
                        </a:rPr>
                        <a:t>Indywidualne/wspólne</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hMerge="1">
                  <a:txBody>
                    <a:bodyPr/>
                    <a:lstStyle/>
                    <a:p>
                      <a:endParaRPr lang="pl-PL"/>
                    </a:p>
                  </a:txBody>
                  <a:tcPr/>
                </a:tc>
                <a:tc gridSpan="2">
                  <a:txBody>
                    <a:bodyPr/>
                    <a:lstStyle/>
                    <a:p>
                      <a:pPr algn="ctr" rtl="0" fontAlgn="ctr"/>
                      <a:r>
                        <a:rPr lang="pl-PL" sz="1000" b="1" i="0" u="none" strike="noStrike">
                          <a:solidFill>
                            <a:srgbClr val="FFFFFF"/>
                          </a:solidFill>
                          <a:effectLst/>
                          <a:latin typeface="Calibri" panose="020F0502020204030204" pitchFamily="34" charset="0"/>
                        </a:rPr>
                        <a:t>Indywidualne/indywidualne</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72C4"/>
                    </a:solidFill>
                  </a:tcPr>
                </a:tc>
                <a:tc hMerge="1">
                  <a:txBody>
                    <a:bodyPr/>
                    <a:lstStyle/>
                    <a:p>
                      <a:endParaRPr lang="pl-PL"/>
                    </a:p>
                  </a:txBody>
                  <a:tcPr/>
                </a:tc>
                <a:extLst>
                  <a:ext uri="{0D108BD9-81ED-4DB2-BD59-A6C34878D82A}">
                    <a16:rowId xmlns:a16="http://schemas.microsoft.com/office/drawing/2014/main" val="2057284554"/>
                  </a:ext>
                </a:extLst>
              </a:tr>
              <a:tr h="185671">
                <a:tc rowSpan="4">
                  <a:txBody>
                    <a:bodyPr/>
                    <a:lstStyle/>
                    <a:p>
                      <a:pPr algn="ctr" rtl="0" fontAlgn="ctr"/>
                      <a:r>
                        <a:rPr lang="pl-PL" sz="1900" b="1" i="0" u="none" strike="noStrike" dirty="0">
                          <a:solidFill>
                            <a:srgbClr val="203864"/>
                          </a:solidFill>
                          <a:effectLst/>
                          <a:latin typeface="Calibri" panose="020F0502020204030204" pitchFamily="34" charset="0"/>
                        </a:rPr>
                        <a:t>Zakres 1</a:t>
                      </a:r>
                    </a:p>
                  </a:txBody>
                  <a:tcPr marL="6520" marR="6520" marT="652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D5EA"/>
                    </a:solidFill>
                  </a:tcPr>
                </a:tc>
                <a:tc>
                  <a:txBody>
                    <a:bodyPr/>
                    <a:lstStyle/>
                    <a:p>
                      <a:pPr algn="ctr" rtl="0" fontAlgn="ctr"/>
                      <a:r>
                        <a:rPr lang="pl-PL" sz="1000" b="0" i="0" u="none" strike="noStrike">
                          <a:solidFill>
                            <a:srgbClr val="203864"/>
                          </a:solidFill>
                          <a:effectLst/>
                          <a:latin typeface="Calibri" panose="020F0502020204030204" pitchFamily="34" charset="0"/>
                        </a:rPr>
                        <a:t>Bez PV</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D5EA"/>
                    </a:solidFill>
                  </a:tcPr>
                </a:tc>
                <a:tc>
                  <a:txBody>
                    <a:bodyPr/>
                    <a:lstStyle/>
                    <a:p>
                      <a:pPr algn="ctr" rtl="0" fontAlgn="ctr"/>
                      <a:r>
                        <a:rPr lang="pl-PL" sz="1000" b="0" i="0" u="none" strike="noStrike">
                          <a:solidFill>
                            <a:srgbClr val="203864"/>
                          </a:solidFill>
                          <a:effectLst/>
                          <a:latin typeface="Calibri" panose="020F0502020204030204" pitchFamily="34" charset="0"/>
                        </a:rPr>
                        <a:t>Obejmuje PV</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D5EA"/>
                    </a:solidFill>
                  </a:tcPr>
                </a:tc>
                <a:tc>
                  <a:txBody>
                    <a:bodyPr/>
                    <a:lstStyle/>
                    <a:p>
                      <a:pPr algn="ctr" rtl="0" fontAlgn="ctr"/>
                      <a:r>
                        <a:rPr lang="pl-PL" sz="1000" b="0" i="0" u="none" strike="noStrike">
                          <a:solidFill>
                            <a:srgbClr val="203864"/>
                          </a:solidFill>
                          <a:effectLst/>
                          <a:latin typeface="Calibri" panose="020F0502020204030204" pitchFamily="34" charset="0"/>
                        </a:rPr>
                        <a:t>Bez PV</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D5EA"/>
                    </a:solidFill>
                  </a:tcPr>
                </a:tc>
                <a:tc>
                  <a:txBody>
                    <a:bodyPr/>
                    <a:lstStyle/>
                    <a:p>
                      <a:pPr algn="ctr" rtl="0" fontAlgn="ctr"/>
                      <a:r>
                        <a:rPr lang="pl-PL" sz="1000" b="0" i="0" u="none" strike="noStrike">
                          <a:solidFill>
                            <a:srgbClr val="203864"/>
                          </a:solidFill>
                          <a:effectLst/>
                          <a:latin typeface="Calibri" panose="020F0502020204030204" pitchFamily="34" charset="0"/>
                        </a:rPr>
                        <a:t>Obejmuje PV</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D5EA"/>
                    </a:solidFill>
                  </a:tcPr>
                </a:tc>
                <a:tc>
                  <a:txBody>
                    <a:bodyPr/>
                    <a:lstStyle/>
                    <a:p>
                      <a:pPr algn="ctr" rtl="0" fontAlgn="ctr"/>
                      <a:r>
                        <a:rPr lang="pl-PL" sz="1000" b="0" i="0" u="none" strike="noStrike">
                          <a:solidFill>
                            <a:srgbClr val="203864"/>
                          </a:solidFill>
                          <a:effectLst/>
                          <a:latin typeface="Calibri" panose="020F0502020204030204" pitchFamily="34" charset="0"/>
                        </a:rPr>
                        <a:t>Bez PV</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D5EA"/>
                    </a:solidFill>
                  </a:tcPr>
                </a:tc>
                <a:tc>
                  <a:txBody>
                    <a:bodyPr/>
                    <a:lstStyle/>
                    <a:p>
                      <a:pPr algn="ctr" rtl="0" fontAlgn="ctr"/>
                      <a:r>
                        <a:rPr lang="pl-PL" sz="1000" b="0" i="0" u="none" strike="noStrike">
                          <a:solidFill>
                            <a:srgbClr val="203864"/>
                          </a:solidFill>
                          <a:effectLst/>
                          <a:latin typeface="Calibri" panose="020F0502020204030204" pitchFamily="34" charset="0"/>
                        </a:rPr>
                        <a:t>Obejmuje PV</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D5EA"/>
                    </a:solidFill>
                  </a:tcPr>
                </a:tc>
                <a:extLst>
                  <a:ext uri="{0D108BD9-81ED-4DB2-BD59-A6C34878D82A}">
                    <a16:rowId xmlns:a16="http://schemas.microsoft.com/office/drawing/2014/main" val="3794781195"/>
                  </a:ext>
                </a:extLst>
              </a:tr>
              <a:tr h="549585">
                <a:tc vMerge="1">
                  <a:txBody>
                    <a:bodyPr/>
                    <a:lstStyle/>
                    <a:p>
                      <a:endParaRPr lang="pl-PL"/>
                    </a:p>
                  </a:txBody>
                  <a:tcPr/>
                </a:tc>
                <a:tc>
                  <a:txBody>
                    <a:bodyPr/>
                    <a:lstStyle/>
                    <a:p>
                      <a:pPr algn="ctr" rtl="0" fontAlgn="ctr"/>
                      <a:r>
                        <a:rPr lang="pl-PL" sz="1000" b="0" i="0" u="none" strike="noStrike">
                          <a:solidFill>
                            <a:srgbClr val="203864"/>
                          </a:solidFill>
                          <a:effectLst/>
                          <a:latin typeface="Calibri" panose="020F0502020204030204" pitchFamily="34" charset="0"/>
                        </a:rPr>
                        <a:t>3-8 lokali:</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120 000 zł</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(60%)</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BF5"/>
                    </a:solidFill>
                  </a:tcPr>
                </a:tc>
                <a:tc>
                  <a:txBody>
                    <a:bodyPr/>
                    <a:lstStyle/>
                    <a:p>
                      <a:pPr algn="ctr" rtl="0" fontAlgn="ctr"/>
                      <a:r>
                        <a:rPr lang="pl-PL" sz="1000" b="0" i="0" u="none" strike="noStrike">
                          <a:solidFill>
                            <a:srgbClr val="203864"/>
                          </a:solidFill>
                          <a:effectLst/>
                          <a:latin typeface="Calibri" panose="020F0502020204030204" pitchFamily="34" charset="0"/>
                        </a:rPr>
                        <a:t>3-8 lokali:</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130 000 zł</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(60%)</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BF5"/>
                    </a:solidFill>
                  </a:tcPr>
                </a:tc>
                <a:tc>
                  <a:txBody>
                    <a:bodyPr/>
                    <a:lstStyle/>
                    <a:p>
                      <a:pPr algn="ctr" rtl="0" fontAlgn="ctr"/>
                      <a:r>
                        <a:rPr lang="pl-PL" sz="1000" b="0" i="0" u="none" strike="noStrike" dirty="0">
                          <a:solidFill>
                            <a:srgbClr val="203864"/>
                          </a:solidFill>
                          <a:effectLst/>
                          <a:latin typeface="Calibri" panose="020F0502020204030204" pitchFamily="34" charset="0"/>
                        </a:rPr>
                        <a:t>3-8 lokali:</a:t>
                      </a:r>
                      <a:br>
                        <a:rPr lang="pl-PL" sz="1000" b="0" i="0" u="none" strike="noStrike" dirty="0">
                          <a:solidFill>
                            <a:srgbClr val="203864"/>
                          </a:solidFill>
                          <a:effectLst/>
                          <a:latin typeface="Calibri" panose="020F0502020204030204" pitchFamily="34" charset="0"/>
                        </a:rPr>
                      </a:br>
                      <a:r>
                        <a:rPr lang="pl-PL" sz="1000" b="0" i="0" u="none" strike="noStrike" dirty="0">
                          <a:solidFill>
                            <a:srgbClr val="203864"/>
                          </a:solidFill>
                          <a:effectLst/>
                          <a:latin typeface="Calibri" panose="020F0502020204030204" pitchFamily="34" charset="0"/>
                        </a:rPr>
                        <a:t>120 000 zł</a:t>
                      </a:r>
                      <a:br>
                        <a:rPr lang="pl-PL" sz="1000" b="0" i="0" u="none" strike="noStrike" dirty="0">
                          <a:solidFill>
                            <a:srgbClr val="203864"/>
                          </a:solidFill>
                          <a:effectLst/>
                          <a:latin typeface="Calibri" panose="020F0502020204030204" pitchFamily="34" charset="0"/>
                        </a:rPr>
                      </a:br>
                      <a:r>
                        <a:rPr lang="pl-PL" sz="1000" b="0" i="0" u="none" strike="noStrike" dirty="0">
                          <a:solidFill>
                            <a:srgbClr val="203864"/>
                          </a:solidFill>
                          <a:effectLst/>
                          <a:latin typeface="Calibri" panose="020F0502020204030204" pitchFamily="34" charset="0"/>
                        </a:rPr>
                        <a:t>(60%)</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BF5"/>
                    </a:solidFill>
                  </a:tcPr>
                </a:tc>
                <a:tc>
                  <a:txBody>
                    <a:bodyPr/>
                    <a:lstStyle/>
                    <a:p>
                      <a:pPr algn="ctr" rtl="0" fontAlgn="ctr"/>
                      <a:r>
                        <a:rPr lang="pl-PL" sz="1000" b="0" i="0" u="none" strike="noStrike" dirty="0">
                          <a:solidFill>
                            <a:srgbClr val="203864"/>
                          </a:solidFill>
                          <a:effectLst/>
                          <a:latin typeface="Calibri" panose="020F0502020204030204" pitchFamily="34" charset="0"/>
                        </a:rPr>
                        <a:t>3-8 lokali:</a:t>
                      </a:r>
                      <a:br>
                        <a:rPr lang="pl-PL" sz="1000" b="0" i="0" u="none" strike="noStrike" dirty="0">
                          <a:solidFill>
                            <a:srgbClr val="203864"/>
                          </a:solidFill>
                          <a:effectLst/>
                          <a:latin typeface="Calibri" panose="020F0502020204030204" pitchFamily="34" charset="0"/>
                        </a:rPr>
                      </a:br>
                      <a:r>
                        <a:rPr lang="pl-PL" sz="1000" b="0" i="0" u="none" strike="noStrike" dirty="0">
                          <a:solidFill>
                            <a:srgbClr val="203864"/>
                          </a:solidFill>
                          <a:effectLst/>
                          <a:latin typeface="Calibri" panose="020F0502020204030204" pitchFamily="34" charset="0"/>
                        </a:rPr>
                        <a:t>130 000 zł</a:t>
                      </a:r>
                      <a:br>
                        <a:rPr lang="pl-PL" sz="1000" b="0" i="0" u="none" strike="noStrike" dirty="0">
                          <a:solidFill>
                            <a:srgbClr val="203864"/>
                          </a:solidFill>
                          <a:effectLst/>
                          <a:latin typeface="Calibri" panose="020F0502020204030204" pitchFamily="34" charset="0"/>
                        </a:rPr>
                      </a:br>
                      <a:r>
                        <a:rPr lang="pl-PL" sz="1000" b="0" i="0" u="none" strike="noStrike" dirty="0">
                          <a:solidFill>
                            <a:srgbClr val="203864"/>
                          </a:solidFill>
                          <a:effectLst/>
                          <a:latin typeface="Calibri" panose="020F0502020204030204" pitchFamily="34" charset="0"/>
                        </a:rPr>
                        <a:t>(60%)</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BF5"/>
                    </a:solidFill>
                  </a:tcPr>
                </a:tc>
                <a:tc>
                  <a:txBody>
                    <a:bodyPr/>
                    <a:lstStyle/>
                    <a:p>
                      <a:pPr algn="ctr" rtl="0" fontAlgn="ctr"/>
                      <a:r>
                        <a:rPr lang="pl-PL" sz="1000" b="0" i="0" u="none" strike="noStrike" dirty="0">
                          <a:solidFill>
                            <a:srgbClr val="203864"/>
                          </a:solidFill>
                          <a:effectLst/>
                          <a:latin typeface="Calibri" panose="020F0502020204030204" pitchFamily="34" charset="0"/>
                        </a:rPr>
                        <a:t>3-8 lokali:</a:t>
                      </a:r>
                      <a:br>
                        <a:rPr lang="pl-PL" sz="1000" b="0" i="0" u="none" strike="noStrike" dirty="0">
                          <a:solidFill>
                            <a:srgbClr val="203864"/>
                          </a:solidFill>
                          <a:effectLst/>
                          <a:latin typeface="Calibri" panose="020F0502020204030204" pitchFamily="34" charset="0"/>
                        </a:rPr>
                      </a:br>
                      <a:r>
                        <a:rPr lang="pl-PL" sz="1000" b="0" i="0" u="none" strike="noStrike" dirty="0">
                          <a:solidFill>
                            <a:srgbClr val="203864"/>
                          </a:solidFill>
                          <a:effectLst/>
                          <a:latin typeface="Calibri" panose="020F0502020204030204" pitchFamily="34" charset="0"/>
                        </a:rPr>
                        <a:t>120 000 zł</a:t>
                      </a:r>
                      <a:br>
                        <a:rPr lang="pl-PL" sz="1000" b="0" i="0" u="none" strike="noStrike" dirty="0">
                          <a:solidFill>
                            <a:srgbClr val="203864"/>
                          </a:solidFill>
                          <a:effectLst/>
                          <a:latin typeface="Calibri" panose="020F0502020204030204" pitchFamily="34" charset="0"/>
                        </a:rPr>
                      </a:br>
                      <a:r>
                        <a:rPr lang="pl-PL" sz="1000" b="0" i="0" u="none" strike="noStrike" dirty="0">
                          <a:solidFill>
                            <a:srgbClr val="203864"/>
                          </a:solidFill>
                          <a:effectLst/>
                          <a:latin typeface="Calibri" panose="020F0502020204030204" pitchFamily="34" charset="0"/>
                        </a:rPr>
                        <a:t>(60%)</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BF5"/>
                    </a:solidFill>
                  </a:tcPr>
                </a:tc>
                <a:tc>
                  <a:txBody>
                    <a:bodyPr/>
                    <a:lstStyle/>
                    <a:p>
                      <a:pPr algn="ctr" rtl="0" fontAlgn="ctr"/>
                      <a:r>
                        <a:rPr lang="pl-PL" sz="1000" b="0" i="0" u="none" strike="noStrike" dirty="0">
                          <a:solidFill>
                            <a:srgbClr val="203864"/>
                          </a:solidFill>
                          <a:effectLst/>
                          <a:latin typeface="Calibri" panose="020F0502020204030204" pitchFamily="34" charset="0"/>
                        </a:rPr>
                        <a:t>3-8 lokali:</a:t>
                      </a:r>
                      <a:br>
                        <a:rPr lang="pl-PL" sz="1000" b="0" i="0" u="none" strike="noStrike" dirty="0">
                          <a:solidFill>
                            <a:srgbClr val="203864"/>
                          </a:solidFill>
                          <a:effectLst/>
                          <a:latin typeface="Calibri" panose="020F0502020204030204" pitchFamily="34" charset="0"/>
                        </a:rPr>
                      </a:br>
                      <a:r>
                        <a:rPr lang="pl-PL" sz="1000" b="0" i="0" u="none" strike="noStrike" dirty="0">
                          <a:solidFill>
                            <a:srgbClr val="203864"/>
                          </a:solidFill>
                          <a:effectLst/>
                          <a:latin typeface="Calibri" panose="020F0502020204030204" pitchFamily="34" charset="0"/>
                        </a:rPr>
                        <a:t>130 000 zł</a:t>
                      </a:r>
                      <a:br>
                        <a:rPr lang="pl-PL" sz="1000" b="0" i="0" u="none" strike="noStrike" dirty="0">
                          <a:solidFill>
                            <a:srgbClr val="203864"/>
                          </a:solidFill>
                          <a:effectLst/>
                          <a:latin typeface="Calibri" panose="020F0502020204030204" pitchFamily="34" charset="0"/>
                        </a:rPr>
                      </a:br>
                      <a:r>
                        <a:rPr lang="pl-PL" sz="1000" b="0" i="0" u="none" strike="noStrike" dirty="0">
                          <a:solidFill>
                            <a:srgbClr val="203864"/>
                          </a:solidFill>
                          <a:effectLst/>
                          <a:latin typeface="Calibri" panose="020F0502020204030204" pitchFamily="34" charset="0"/>
                        </a:rPr>
                        <a:t>(60%)</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BF5"/>
                    </a:solidFill>
                  </a:tcPr>
                </a:tc>
                <a:extLst>
                  <a:ext uri="{0D108BD9-81ED-4DB2-BD59-A6C34878D82A}">
                    <a16:rowId xmlns:a16="http://schemas.microsoft.com/office/drawing/2014/main" val="2095378627"/>
                  </a:ext>
                </a:extLst>
              </a:tr>
              <a:tr h="549585">
                <a:tc vMerge="1">
                  <a:txBody>
                    <a:bodyPr/>
                    <a:lstStyle/>
                    <a:p>
                      <a:endParaRPr lang="pl-PL"/>
                    </a:p>
                  </a:txBody>
                  <a:tcPr/>
                </a:tc>
                <a:tc>
                  <a:txBody>
                    <a:bodyPr/>
                    <a:lstStyle/>
                    <a:p>
                      <a:pPr algn="ctr" rtl="0" fontAlgn="ctr"/>
                      <a:r>
                        <a:rPr lang="pl-PL" sz="1000" b="0" i="0" u="none" strike="noStrike">
                          <a:solidFill>
                            <a:srgbClr val="203864"/>
                          </a:solidFill>
                          <a:effectLst/>
                          <a:latin typeface="Calibri" panose="020F0502020204030204" pitchFamily="34" charset="0"/>
                        </a:rPr>
                        <a:t>9-14 lokali:</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190 000 zł</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(60%)</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D5EA"/>
                    </a:solidFill>
                  </a:tcPr>
                </a:tc>
                <a:tc>
                  <a:txBody>
                    <a:bodyPr/>
                    <a:lstStyle/>
                    <a:p>
                      <a:pPr algn="ctr" rtl="0" fontAlgn="ctr"/>
                      <a:r>
                        <a:rPr lang="pl-PL" sz="1000" b="0" i="0" u="none" strike="noStrike">
                          <a:solidFill>
                            <a:srgbClr val="203864"/>
                          </a:solidFill>
                          <a:effectLst/>
                          <a:latin typeface="Calibri" panose="020F0502020204030204" pitchFamily="34" charset="0"/>
                        </a:rPr>
                        <a:t>9-14 lokali:</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205 000 zł</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(60%)</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D5EA"/>
                    </a:solidFill>
                  </a:tcPr>
                </a:tc>
                <a:tc>
                  <a:txBody>
                    <a:bodyPr/>
                    <a:lstStyle/>
                    <a:p>
                      <a:pPr algn="ctr" rtl="0" fontAlgn="ctr"/>
                      <a:r>
                        <a:rPr lang="pl-PL" sz="1000" b="0" i="0" u="none" strike="noStrike">
                          <a:solidFill>
                            <a:srgbClr val="203864"/>
                          </a:solidFill>
                          <a:effectLst/>
                          <a:latin typeface="Calibri" panose="020F0502020204030204" pitchFamily="34" charset="0"/>
                        </a:rPr>
                        <a:t>9-14 lokali:</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190 000 zł</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(60%)</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D5EA"/>
                    </a:solidFill>
                  </a:tcPr>
                </a:tc>
                <a:tc>
                  <a:txBody>
                    <a:bodyPr/>
                    <a:lstStyle/>
                    <a:p>
                      <a:pPr algn="ctr" rtl="0" fontAlgn="ctr"/>
                      <a:r>
                        <a:rPr lang="pl-PL" sz="1000" b="0" i="0" u="none" strike="noStrike" dirty="0">
                          <a:solidFill>
                            <a:srgbClr val="203864"/>
                          </a:solidFill>
                          <a:effectLst/>
                          <a:latin typeface="Calibri" panose="020F0502020204030204" pitchFamily="34" charset="0"/>
                        </a:rPr>
                        <a:t>9-14 lokali:</a:t>
                      </a:r>
                      <a:br>
                        <a:rPr lang="pl-PL" sz="1000" b="0" i="0" u="none" strike="noStrike" dirty="0">
                          <a:solidFill>
                            <a:srgbClr val="203864"/>
                          </a:solidFill>
                          <a:effectLst/>
                          <a:latin typeface="Calibri" panose="020F0502020204030204" pitchFamily="34" charset="0"/>
                        </a:rPr>
                      </a:br>
                      <a:r>
                        <a:rPr lang="pl-PL" sz="1000" b="0" i="0" u="none" strike="noStrike" dirty="0">
                          <a:solidFill>
                            <a:srgbClr val="203864"/>
                          </a:solidFill>
                          <a:effectLst/>
                          <a:latin typeface="Calibri" panose="020F0502020204030204" pitchFamily="34" charset="0"/>
                        </a:rPr>
                        <a:t>205 000 zł</a:t>
                      </a:r>
                      <a:br>
                        <a:rPr lang="pl-PL" sz="1000" b="0" i="0" u="none" strike="noStrike" dirty="0">
                          <a:solidFill>
                            <a:srgbClr val="203864"/>
                          </a:solidFill>
                          <a:effectLst/>
                          <a:latin typeface="Calibri" panose="020F0502020204030204" pitchFamily="34" charset="0"/>
                        </a:rPr>
                      </a:br>
                      <a:r>
                        <a:rPr lang="pl-PL" sz="1000" b="0" i="0" u="none" strike="noStrike" dirty="0">
                          <a:solidFill>
                            <a:srgbClr val="203864"/>
                          </a:solidFill>
                          <a:effectLst/>
                          <a:latin typeface="Calibri" panose="020F0502020204030204" pitchFamily="34" charset="0"/>
                        </a:rPr>
                        <a:t>(60%)</a:t>
                      </a:r>
                    </a:p>
                  </a:txBody>
                  <a:tcPr marL="6520" marR="6520" marT="6520" marB="0" anchor="ct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D5EA"/>
                    </a:solidFill>
                  </a:tcPr>
                </a:tc>
                <a:tc>
                  <a:txBody>
                    <a:bodyPr/>
                    <a:lstStyle/>
                    <a:p>
                      <a:pPr algn="ctr" rtl="0" fontAlgn="ctr"/>
                      <a:r>
                        <a:rPr lang="pl-PL" sz="1000" b="0" i="0" u="none" strike="noStrike" dirty="0">
                          <a:solidFill>
                            <a:srgbClr val="203864"/>
                          </a:solidFill>
                          <a:effectLst/>
                          <a:latin typeface="Calibri" panose="020F0502020204030204" pitchFamily="34" charset="0"/>
                        </a:rPr>
                        <a:t>9-14 lokali:</a:t>
                      </a:r>
                      <a:br>
                        <a:rPr lang="pl-PL" sz="1000" b="0" i="0" u="none" strike="noStrike" dirty="0">
                          <a:solidFill>
                            <a:srgbClr val="203864"/>
                          </a:solidFill>
                          <a:effectLst/>
                          <a:latin typeface="Calibri" panose="020F0502020204030204" pitchFamily="34" charset="0"/>
                        </a:rPr>
                      </a:br>
                      <a:r>
                        <a:rPr lang="pl-PL" sz="1000" b="0" i="0" u="none" strike="noStrike" dirty="0">
                          <a:solidFill>
                            <a:srgbClr val="203864"/>
                          </a:solidFill>
                          <a:effectLst/>
                          <a:latin typeface="Calibri" panose="020F0502020204030204" pitchFamily="34" charset="0"/>
                        </a:rPr>
                        <a:t>240 000 zł</a:t>
                      </a:r>
                      <a:br>
                        <a:rPr lang="pl-PL" sz="1000" b="0" i="0" u="none" strike="noStrike" dirty="0">
                          <a:solidFill>
                            <a:srgbClr val="203864"/>
                          </a:solidFill>
                          <a:effectLst/>
                          <a:latin typeface="Calibri" panose="020F0502020204030204" pitchFamily="34" charset="0"/>
                        </a:rPr>
                      </a:br>
                      <a:r>
                        <a:rPr lang="pl-PL" sz="1000" b="0" i="0" u="none" strike="noStrike" dirty="0">
                          <a:solidFill>
                            <a:srgbClr val="203864"/>
                          </a:solidFill>
                          <a:effectLst/>
                          <a:latin typeface="Calibri" panose="020F0502020204030204" pitchFamily="34" charset="0"/>
                        </a:rPr>
                        <a:t>(60%)</a:t>
                      </a:r>
                    </a:p>
                  </a:txBody>
                  <a:tcPr marL="6520" marR="6520" marT="6520" marB="0" anchor="ctr">
                    <a:lnT w="6350" cap="flat" cmpd="sng" algn="ctr">
                      <a:solidFill>
                        <a:srgbClr val="000000"/>
                      </a:solidFill>
                      <a:prstDash val="solid"/>
                      <a:round/>
                      <a:headEnd type="none" w="med" len="med"/>
                      <a:tailEnd type="none" w="med" len="med"/>
                    </a:lnT>
                  </a:tcPr>
                </a:tc>
                <a:tc>
                  <a:txBody>
                    <a:bodyPr/>
                    <a:lstStyle/>
                    <a:p>
                      <a:pPr algn="ctr" rtl="0" fontAlgn="ctr"/>
                      <a:r>
                        <a:rPr lang="pl-PL" sz="1000" b="0" i="0" u="none" strike="noStrike" dirty="0">
                          <a:solidFill>
                            <a:srgbClr val="203864"/>
                          </a:solidFill>
                          <a:effectLst/>
                          <a:latin typeface="Calibri" panose="020F0502020204030204" pitchFamily="34" charset="0"/>
                        </a:rPr>
                        <a:t>9-14 lokali:</a:t>
                      </a:r>
                      <a:br>
                        <a:rPr lang="pl-PL" sz="1000" b="0" i="0" u="none" strike="noStrike" dirty="0">
                          <a:solidFill>
                            <a:srgbClr val="203864"/>
                          </a:solidFill>
                          <a:effectLst/>
                          <a:latin typeface="Calibri" panose="020F0502020204030204" pitchFamily="34" charset="0"/>
                        </a:rPr>
                      </a:br>
                      <a:r>
                        <a:rPr lang="pl-PL" sz="1000" b="0" i="0" u="none" strike="noStrike" dirty="0">
                          <a:solidFill>
                            <a:srgbClr val="203864"/>
                          </a:solidFill>
                          <a:effectLst/>
                          <a:latin typeface="Calibri" panose="020F0502020204030204" pitchFamily="34" charset="0"/>
                        </a:rPr>
                        <a:t>255 000 zł</a:t>
                      </a:r>
                      <a:br>
                        <a:rPr lang="pl-PL" sz="1000" b="0" i="0" u="none" strike="noStrike" dirty="0">
                          <a:solidFill>
                            <a:srgbClr val="203864"/>
                          </a:solidFill>
                          <a:effectLst/>
                          <a:latin typeface="Calibri" panose="020F0502020204030204" pitchFamily="34" charset="0"/>
                        </a:rPr>
                      </a:br>
                      <a:r>
                        <a:rPr lang="pl-PL" sz="1000" b="0" i="0" u="none" strike="noStrike" dirty="0">
                          <a:solidFill>
                            <a:srgbClr val="203864"/>
                          </a:solidFill>
                          <a:effectLst/>
                          <a:latin typeface="Calibri" panose="020F0502020204030204" pitchFamily="34" charset="0"/>
                        </a:rPr>
                        <a:t>(60%)</a:t>
                      </a:r>
                    </a:p>
                  </a:txBody>
                  <a:tcPr marL="6520" marR="6520" marT="6520" marB="0" anchor="ctr">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395164225"/>
                  </a:ext>
                </a:extLst>
              </a:tr>
              <a:tr h="549585">
                <a:tc vMerge="1">
                  <a:txBody>
                    <a:bodyPr/>
                    <a:lstStyle/>
                    <a:p>
                      <a:endParaRPr lang="pl-PL"/>
                    </a:p>
                  </a:txBody>
                  <a:tcPr/>
                </a:tc>
                <a:tc>
                  <a:txBody>
                    <a:bodyPr/>
                    <a:lstStyle/>
                    <a:p>
                      <a:pPr algn="ctr" rtl="0" fontAlgn="ctr"/>
                      <a:r>
                        <a:rPr lang="pl-PL" sz="1000" b="0" i="0" u="none" strike="noStrike">
                          <a:solidFill>
                            <a:srgbClr val="203864"/>
                          </a:solidFill>
                          <a:effectLst/>
                          <a:latin typeface="Calibri" panose="020F0502020204030204" pitchFamily="34" charset="0"/>
                        </a:rPr>
                        <a:t>15-20 lokali:</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260 000 zł</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(60%)</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BF5"/>
                    </a:solidFill>
                  </a:tcPr>
                </a:tc>
                <a:tc>
                  <a:txBody>
                    <a:bodyPr/>
                    <a:lstStyle/>
                    <a:p>
                      <a:pPr algn="ctr" rtl="0" fontAlgn="ctr"/>
                      <a:r>
                        <a:rPr lang="pl-PL" sz="1000" b="0" i="0" u="none" strike="noStrike">
                          <a:solidFill>
                            <a:srgbClr val="203864"/>
                          </a:solidFill>
                          <a:effectLst/>
                          <a:latin typeface="Calibri" panose="020F0502020204030204" pitchFamily="34" charset="0"/>
                        </a:rPr>
                        <a:t>15-20 lokali:</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280 000 zł</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(60%)</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BF5"/>
                    </a:solidFill>
                  </a:tcPr>
                </a:tc>
                <a:tc>
                  <a:txBody>
                    <a:bodyPr/>
                    <a:lstStyle/>
                    <a:p>
                      <a:pPr algn="ctr" rtl="0" fontAlgn="ctr"/>
                      <a:r>
                        <a:rPr lang="pl-PL" sz="1000" b="0" i="0" u="none" strike="noStrike">
                          <a:solidFill>
                            <a:srgbClr val="203864"/>
                          </a:solidFill>
                          <a:effectLst/>
                          <a:latin typeface="Calibri" panose="020F0502020204030204" pitchFamily="34" charset="0"/>
                        </a:rPr>
                        <a:t>15-20 lokali:</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260 000 zł</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(60%)</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BF5"/>
                    </a:solidFill>
                  </a:tcPr>
                </a:tc>
                <a:tc>
                  <a:txBody>
                    <a:bodyPr/>
                    <a:lstStyle/>
                    <a:p>
                      <a:pPr algn="ctr" rtl="0" fontAlgn="ctr"/>
                      <a:r>
                        <a:rPr lang="pl-PL" sz="1000" b="0" i="0" u="none" strike="noStrike" dirty="0">
                          <a:solidFill>
                            <a:srgbClr val="203864"/>
                          </a:solidFill>
                          <a:effectLst/>
                          <a:latin typeface="Calibri" panose="020F0502020204030204" pitchFamily="34" charset="0"/>
                        </a:rPr>
                        <a:t>15-20 lokali:</a:t>
                      </a:r>
                      <a:br>
                        <a:rPr lang="pl-PL" sz="1000" b="0" i="0" u="none" strike="noStrike" dirty="0">
                          <a:solidFill>
                            <a:srgbClr val="203864"/>
                          </a:solidFill>
                          <a:effectLst/>
                          <a:latin typeface="Calibri" panose="020F0502020204030204" pitchFamily="34" charset="0"/>
                        </a:rPr>
                      </a:br>
                      <a:r>
                        <a:rPr lang="pl-PL" sz="1000" b="0" i="0" u="none" strike="noStrike" dirty="0">
                          <a:solidFill>
                            <a:srgbClr val="203864"/>
                          </a:solidFill>
                          <a:effectLst/>
                          <a:latin typeface="Calibri" panose="020F0502020204030204" pitchFamily="34" charset="0"/>
                        </a:rPr>
                        <a:t>280 000 zł</a:t>
                      </a:r>
                      <a:br>
                        <a:rPr lang="pl-PL" sz="1000" b="0" i="0" u="none" strike="noStrike" dirty="0">
                          <a:solidFill>
                            <a:srgbClr val="203864"/>
                          </a:solidFill>
                          <a:effectLst/>
                          <a:latin typeface="Calibri" panose="020F0502020204030204" pitchFamily="34" charset="0"/>
                        </a:rPr>
                      </a:br>
                      <a:r>
                        <a:rPr lang="pl-PL" sz="1000" b="0" i="0" u="none" strike="noStrike" dirty="0">
                          <a:solidFill>
                            <a:srgbClr val="203864"/>
                          </a:solidFill>
                          <a:effectLst/>
                          <a:latin typeface="Calibri" panose="020F0502020204030204" pitchFamily="34" charset="0"/>
                        </a:rPr>
                        <a:t>(60%)</a:t>
                      </a:r>
                    </a:p>
                  </a:txBody>
                  <a:tcPr marL="6520" marR="6520" marT="6520" marB="0" anchor="ct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BF5"/>
                    </a:solidFill>
                  </a:tcPr>
                </a:tc>
                <a:tc>
                  <a:txBody>
                    <a:bodyPr/>
                    <a:lstStyle/>
                    <a:p>
                      <a:pPr algn="ctr" rtl="0" fontAlgn="ctr"/>
                      <a:r>
                        <a:rPr lang="pl-PL" sz="1000" b="0" i="0" u="none" strike="noStrike" dirty="0">
                          <a:solidFill>
                            <a:srgbClr val="203864"/>
                          </a:solidFill>
                          <a:effectLst/>
                          <a:latin typeface="Calibri" panose="020F0502020204030204" pitchFamily="34" charset="0"/>
                        </a:rPr>
                        <a:t>15-20 lokali:</a:t>
                      </a:r>
                      <a:br>
                        <a:rPr lang="pl-PL" sz="1000" b="0" i="0" u="none" strike="noStrike" dirty="0">
                          <a:solidFill>
                            <a:srgbClr val="203864"/>
                          </a:solidFill>
                          <a:effectLst/>
                          <a:latin typeface="Calibri" panose="020F0502020204030204" pitchFamily="34" charset="0"/>
                        </a:rPr>
                      </a:br>
                      <a:r>
                        <a:rPr lang="pl-PL" sz="1000" b="0" i="0" u="none" strike="noStrike" dirty="0">
                          <a:solidFill>
                            <a:srgbClr val="203864"/>
                          </a:solidFill>
                          <a:effectLst/>
                          <a:latin typeface="Calibri" panose="020F0502020204030204" pitchFamily="34" charset="0"/>
                        </a:rPr>
                        <a:t>320 000 zł</a:t>
                      </a:r>
                      <a:br>
                        <a:rPr lang="pl-PL" sz="1000" b="0" i="0" u="none" strike="noStrike" dirty="0">
                          <a:solidFill>
                            <a:srgbClr val="203864"/>
                          </a:solidFill>
                          <a:effectLst/>
                          <a:latin typeface="Calibri" panose="020F0502020204030204" pitchFamily="34" charset="0"/>
                        </a:rPr>
                      </a:br>
                      <a:r>
                        <a:rPr lang="pl-PL" sz="1000" b="0" i="0" u="none" strike="noStrike" dirty="0">
                          <a:solidFill>
                            <a:srgbClr val="203864"/>
                          </a:solidFill>
                          <a:effectLst/>
                          <a:latin typeface="Calibri" panose="020F0502020204030204" pitchFamily="34" charset="0"/>
                        </a:rPr>
                        <a:t>(60%)</a:t>
                      </a:r>
                    </a:p>
                  </a:txBody>
                  <a:tcPr marL="6520" marR="6520" marT="6520" marB="0" anchor="ctr"/>
                </a:tc>
                <a:tc>
                  <a:txBody>
                    <a:bodyPr/>
                    <a:lstStyle/>
                    <a:p>
                      <a:pPr algn="ctr" rtl="0" fontAlgn="ctr"/>
                      <a:r>
                        <a:rPr lang="pl-PL" sz="1000" b="0" i="0" u="none" strike="noStrike" dirty="0">
                          <a:solidFill>
                            <a:srgbClr val="203864"/>
                          </a:solidFill>
                          <a:effectLst/>
                          <a:latin typeface="Calibri" panose="020F0502020204030204" pitchFamily="34" charset="0"/>
                        </a:rPr>
                        <a:t>15-20 lokali:</a:t>
                      </a:r>
                      <a:br>
                        <a:rPr lang="pl-PL" sz="1000" b="0" i="0" u="none" strike="noStrike" dirty="0">
                          <a:solidFill>
                            <a:srgbClr val="203864"/>
                          </a:solidFill>
                          <a:effectLst/>
                          <a:latin typeface="Calibri" panose="020F0502020204030204" pitchFamily="34" charset="0"/>
                        </a:rPr>
                      </a:br>
                      <a:r>
                        <a:rPr lang="pl-PL" sz="1000" b="0" i="0" u="none" strike="noStrike" dirty="0">
                          <a:solidFill>
                            <a:srgbClr val="203864"/>
                          </a:solidFill>
                          <a:effectLst/>
                          <a:latin typeface="Calibri" panose="020F0502020204030204" pitchFamily="34" charset="0"/>
                        </a:rPr>
                        <a:t>340 000 zł</a:t>
                      </a:r>
                      <a:br>
                        <a:rPr lang="pl-PL" sz="1000" b="0" i="0" u="none" strike="noStrike" dirty="0">
                          <a:solidFill>
                            <a:srgbClr val="203864"/>
                          </a:solidFill>
                          <a:effectLst/>
                          <a:latin typeface="Calibri" panose="020F0502020204030204" pitchFamily="34" charset="0"/>
                        </a:rPr>
                      </a:br>
                      <a:r>
                        <a:rPr lang="pl-PL" sz="1000" b="0" i="0" u="none" strike="noStrike" dirty="0">
                          <a:solidFill>
                            <a:srgbClr val="203864"/>
                          </a:solidFill>
                          <a:effectLst/>
                          <a:latin typeface="Calibri" panose="020F0502020204030204" pitchFamily="34" charset="0"/>
                        </a:rPr>
                        <a:t>(60%)</a:t>
                      </a:r>
                    </a:p>
                  </a:txBody>
                  <a:tcPr marL="6520" marR="6520" marT="6520" marB="0" anchor="ctr"/>
                </a:tc>
                <a:extLst>
                  <a:ext uri="{0D108BD9-81ED-4DB2-BD59-A6C34878D82A}">
                    <a16:rowId xmlns:a16="http://schemas.microsoft.com/office/drawing/2014/main" val="1447545118"/>
                  </a:ext>
                </a:extLst>
              </a:tr>
              <a:tr h="549585">
                <a:tc rowSpan="3">
                  <a:txBody>
                    <a:bodyPr/>
                    <a:lstStyle/>
                    <a:p>
                      <a:pPr algn="ctr" rtl="0" fontAlgn="ctr"/>
                      <a:r>
                        <a:rPr lang="pl-PL" sz="1900" b="1" i="0" u="none" strike="noStrike">
                          <a:solidFill>
                            <a:srgbClr val="203864"/>
                          </a:solidFill>
                          <a:effectLst/>
                          <a:latin typeface="Calibri" panose="020F0502020204030204" pitchFamily="34" charset="0"/>
                        </a:rPr>
                        <a:t>Zakres 2</a:t>
                      </a:r>
                    </a:p>
                  </a:txBody>
                  <a:tcPr marL="6520" marR="6520" marT="652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D5EA"/>
                    </a:solidFill>
                  </a:tcPr>
                </a:tc>
                <a:tc>
                  <a:txBody>
                    <a:bodyPr/>
                    <a:lstStyle/>
                    <a:p>
                      <a:pPr algn="ctr" rtl="0" fontAlgn="ctr"/>
                      <a:r>
                        <a:rPr lang="pl-PL" sz="1000" b="0" i="0" u="none" strike="noStrike">
                          <a:solidFill>
                            <a:srgbClr val="203864"/>
                          </a:solidFill>
                          <a:effectLst/>
                          <a:latin typeface="Calibri" panose="020F0502020204030204" pitchFamily="34" charset="0"/>
                        </a:rPr>
                        <a:t>3-8 lokali:</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80 000 zł</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(60%)</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BF5"/>
                    </a:solidFill>
                  </a:tcPr>
                </a:tc>
                <a:tc>
                  <a:txBody>
                    <a:bodyPr/>
                    <a:lstStyle/>
                    <a:p>
                      <a:pPr algn="ctr" rtl="0" fontAlgn="ctr"/>
                      <a:r>
                        <a:rPr lang="pl-PL" sz="1000" b="0" i="0" u="none" strike="noStrike">
                          <a:solidFill>
                            <a:srgbClr val="203864"/>
                          </a:solidFill>
                          <a:effectLst/>
                          <a:latin typeface="Calibri" panose="020F0502020204030204" pitchFamily="34" charset="0"/>
                        </a:rPr>
                        <a:t>3-8 lokali:</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90 000 zł</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(60%)</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BF5"/>
                    </a:solidFill>
                  </a:tcPr>
                </a:tc>
                <a:tc>
                  <a:txBody>
                    <a:bodyPr/>
                    <a:lstStyle/>
                    <a:p>
                      <a:pPr algn="ctr" rtl="0" fontAlgn="ctr"/>
                      <a:r>
                        <a:rPr lang="pl-PL" sz="1000" b="0" i="0" u="none" strike="noStrike">
                          <a:solidFill>
                            <a:srgbClr val="203864"/>
                          </a:solidFill>
                          <a:effectLst/>
                          <a:latin typeface="Calibri" panose="020F0502020204030204" pitchFamily="34" charset="0"/>
                        </a:rPr>
                        <a:t>3-8 lokali:</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80 000 zł</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(60%)</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BF5"/>
                    </a:solidFill>
                  </a:tcPr>
                </a:tc>
                <a:tc>
                  <a:txBody>
                    <a:bodyPr/>
                    <a:lstStyle/>
                    <a:p>
                      <a:pPr algn="ctr" rtl="0" fontAlgn="ctr"/>
                      <a:r>
                        <a:rPr lang="pl-PL" sz="1000" b="0" i="0" u="none" strike="noStrike">
                          <a:solidFill>
                            <a:srgbClr val="203864"/>
                          </a:solidFill>
                          <a:effectLst/>
                          <a:latin typeface="Calibri" panose="020F0502020204030204" pitchFamily="34" charset="0"/>
                        </a:rPr>
                        <a:t>3-8 lokali:</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90 000 zł</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(60%)</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BF5"/>
                    </a:solidFill>
                  </a:tcPr>
                </a:tc>
                <a:tc>
                  <a:txBody>
                    <a:bodyPr/>
                    <a:lstStyle/>
                    <a:p>
                      <a:pPr algn="ctr" rtl="0" fontAlgn="ctr"/>
                      <a:r>
                        <a:rPr lang="pl-PL" sz="1000" b="0" i="0" u="none" strike="noStrike">
                          <a:solidFill>
                            <a:srgbClr val="203864"/>
                          </a:solidFill>
                          <a:effectLst/>
                          <a:latin typeface="Calibri" panose="020F0502020204030204" pitchFamily="34" charset="0"/>
                        </a:rPr>
                        <a:t>3-8 lokali:</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80 000 zł</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(60%)</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E9EBF5"/>
                    </a:solidFill>
                  </a:tcPr>
                </a:tc>
                <a:tc>
                  <a:txBody>
                    <a:bodyPr/>
                    <a:lstStyle/>
                    <a:p>
                      <a:pPr algn="ctr" rtl="0" fontAlgn="ctr"/>
                      <a:r>
                        <a:rPr lang="pl-PL" sz="1000" b="0" i="0" u="none" strike="noStrike">
                          <a:solidFill>
                            <a:srgbClr val="203864"/>
                          </a:solidFill>
                          <a:effectLst/>
                          <a:latin typeface="Calibri" panose="020F0502020204030204" pitchFamily="34" charset="0"/>
                        </a:rPr>
                        <a:t>3-8 lokali:</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90 000 zł</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(60%)</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E9EBF5"/>
                    </a:solidFill>
                  </a:tcPr>
                </a:tc>
                <a:extLst>
                  <a:ext uri="{0D108BD9-81ED-4DB2-BD59-A6C34878D82A}">
                    <a16:rowId xmlns:a16="http://schemas.microsoft.com/office/drawing/2014/main" val="4270216938"/>
                  </a:ext>
                </a:extLst>
              </a:tr>
              <a:tr h="549585">
                <a:tc vMerge="1">
                  <a:txBody>
                    <a:bodyPr/>
                    <a:lstStyle/>
                    <a:p>
                      <a:endParaRPr lang="pl-PL"/>
                    </a:p>
                  </a:txBody>
                  <a:tcPr/>
                </a:tc>
                <a:tc>
                  <a:txBody>
                    <a:bodyPr/>
                    <a:lstStyle/>
                    <a:p>
                      <a:pPr algn="ctr" rtl="0" fontAlgn="ctr"/>
                      <a:r>
                        <a:rPr lang="pl-PL" sz="1000" b="0" i="0" u="none" strike="noStrike">
                          <a:solidFill>
                            <a:srgbClr val="203864"/>
                          </a:solidFill>
                          <a:effectLst/>
                          <a:latin typeface="Calibri" panose="020F0502020204030204" pitchFamily="34" charset="0"/>
                        </a:rPr>
                        <a:t>9-14 lokali:</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130 000 zł</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(60%)</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D5EA"/>
                    </a:solidFill>
                  </a:tcPr>
                </a:tc>
                <a:tc>
                  <a:txBody>
                    <a:bodyPr/>
                    <a:lstStyle/>
                    <a:p>
                      <a:pPr algn="ctr" rtl="0" fontAlgn="ctr"/>
                      <a:r>
                        <a:rPr lang="pl-PL" sz="1000" b="0" i="0" u="none" strike="noStrike">
                          <a:solidFill>
                            <a:srgbClr val="203864"/>
                          </a:solidFill>
                          <a:effectLst/>
                          <a:latin typeface="Calibri" panose="020F0502020204030204" pitchFamily="34" charset="0"/>
                        </a:rPr>
                        <a:t>9-14 lokali:</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140 000 zł</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(60%)</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D5EA"/>
                    </a:solidFill>
                  </a:tcPr>
                </a:tc>
                <a:tc>
                  <a:txBody>
                    <a:bodyPr/>
                    <a:lstStyle/>
                    <a:p>
                      <a:pPr algn="ctr" rtl="0" fontAlgn="ctr"/>
                      <a:r>
                        <a:rPr lang="pl-PL" sz="1000" b="0" i="0" u="none" strike="noStrike">
                          <a:solidFill>
                            <a:srgbClr val="203864"/>
                          </a:solidFill>
                          <a:effectLst/>
                          <a:latin typeface="Calibri" panose="020F0502020204030204" pitchFamily="34" charset="0"/>
                        </a:rPr>
                        <a:t>9-14 lokali:</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130 000 zł</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(60%)</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D5EA"/>
                    </a:solidFill>
                  </a:tcPr>
                </a:tc>
                <a:tc>
                  <a:txBody>
                    <a:bodyPr/>
                    <a:lstStyle/>
                    <a:p>
                      <a:pPr algn="ctr" rtl="0" fontAlgn="ctr"/>
                      <a:r>
                        <a:rPr lang="pl-PL" sz="1000" b="0" i="0" u="none" strike="noStrike">
                          <a:solidFill>
                            <a:srgbClr val="203864"/>
                          </a:solidFill>
                          <a:effectLst/>
                          <a:latin typeface="Calibri" panose="020F0502020204030204" pitchFamily="34" charset="0"/>
                        </a:rPr>
                        <a:t>9-14 lokali:</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140 000 zł</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(60%)</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D5EA"/>
                    </a:solidFill>
                  </a:tcPr>
                </a:tc>
                <a:tc>
                  <a:txBody>
                    <a:bodyPr/>
                    <a:lstStyle/>
                    <a:p>
                      <a:pPr algn="ctr" rtl="0" fontAlgn="ctr"/>
                      <a:r>
                        <a:rPr lang="pl-PL" sz="1000" b="0" i="0" u="none" strike="noStrike">
                          <a:solidFill>
                            <a:srgbClr val="203864"/>
                          </a:solidFill>
                          <a:effectLst/>
                          <a:latin typeface="Calibri" panose="020F0502020204030204" pitchFamily="34" charset="0"/>
                        </a:rPr>
                        <a:t>9-14 lokali:</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180 000 zł</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(60%)</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D5EA"/>
                    </a:solidFill>
                  </a:tcPr>
                </a:tc>
                <a:tc>
                  <a:txBody>
                    <a:bodyPr/>
                    <a:lstStyle/>
                    <a:p>
                      <a:pPr algn="ctr" rtl="0" fontAlgn="ctr"/>
                      <a:r>
                        <a:rPr lang="pl-PL" sz="1000" b="0" i="0" u="none" strike="noStrike">
                          <a:solidFill>
                            <a:srgbClr val="203864"/>
                          </a:solidFill>
                          <a:effectLst/>
                          <a:latin typeface="Calibri" panose="020F0502020204030204" pitchFamily="34" charset="0"/>
                        </a:rPr>
                        <a:t>9-14 lokali:</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190 000 zł</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(60%)</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D5EA"/>
                    </a:solidFill>
                  </a:tcPr>
                </a:tc>
                <a:extLst>
                  <a:ext uri="{0D108BD9-81ED-4DB2-BD59-A6C34878D82A}">
                    <a16:rowId xmlns:a16="http://schemas.microsoft.com/office/drawing/2014/main" val="2223014997"/>
                  </a:ext>
                </a:extLst>
              </a:tr>
              <a:tr h="549585">
                <a:tc vMerge="1">
                  <a:txBody>
                    <a:bodyPr/>
                    <a:lstStyle/>
                    <a:p>
                      <a:endParaRPr lang="pl-PL"/>
                    </a:p>
                  </a:txBody>
                  <a:tcPr/>
                </a:tc>
                <a:tc>
                  <a:txBody>
                    <a:bodyPr/>
                    <a:lstStyle/>
                    <a:p>
                      <a:pPr algn="ctr" rtl="0" fontAlgn="ctr"/>
                      <a:r>
                        <a:rPr lang="pl-PL" sz="1000" b="0" i="0" u="none" strike="noStrike">
                          <a:solidFill>
                            <a:srgbClr val="203864"/>
                          </a:solidFill>
                          <a:effectLst/>
                          <a:latin typeface="Calibri" panose="020F0502020204030204" pitchFamily="34" charset="0"/>
                        </a:rPr>
                        <a:t>15-20 lokali:</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180 000 zł</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(60%)</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BF5"/>
                    </a:solidFill>
                  </a:tcPr>
                </a:tc>
                <a:tc>
                  <a:txBody>
                    <a:bodyPr/>
                    <a:lstStyle/>
                    <a:p>
                      <a:pPr algn="ctr" rtl="0" fontAlgn="ctr"/>
                      <a:r>
                        <a:rPr lang="pl-PL" sz="1000" b="0" i="0" u="none" strike="noStrike">
                          <a:solidFill>
                            <a:srgbClr val="203864"/>
                          </a:solidFill>
                          <a:effectLst/>
                          <a:latin typeface="Calibri" panose="020F0502020204030204" pitchFamily="34" charset="0"/>
                        </a:rPr>
                        <a:t>15-20 lokali:</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190 000 zł</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(60%)</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BF5"/>
                    </a:solidFill>
                  </a:tcPr>
                </a:tc>
                <a:tc>
                  <a:txBody>
                    <a:bodyPr/>
                    <a:lstStyle/>
                    <a:p>
                      <a:pPr algn="ctr" rtl="0" fontAlgn="ctr"/>
                      <a:r>
                        <a:rPr lang="pl-PL" sz="1000" b="0" i="0" u="none" strike="noStrike">
                          <a:solidFill>
                            <a:srgbClr val="203864"/>
                          </a:solidFill>
                          <a:effectLst/>
                          <a:latin typeface="Calibri" panose="020F0502020204030204" pitchFamily="34" charset="0"/>
                        </a:rPr>
                        <a:t>15-20 lokali:</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180 000 zł</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(60%)</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BF5"/>
                    </a:solidFill>
                  </a:tcPr>
                </a:tc>
                <a:tc>
                  <a:txBody>
                    <a:bodyPr/>
                    <a:lstStyle/>
                    <a:p>
                      <a:pPr algn="ctr" rtl="0" fontAlgn="ctr"/>
                      <a:r>
                        <a:rPr lang="pl-PL" sz="1000" b="0" i="0" u="none" strike="noStrike">
                          <a:solidFill>
                            <a:srgbClr val="203864"/>
                          </a:solidFill>
                          <a:effectLst/>
                          <a:latin typeface="Calibri" panose="020F0502020204030204" pitchFamily="34" charset="0"/>
                        </a:rPr>
                        <a:t>15-20 lokali:</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190 000 zł</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(60%)</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BF5"/>
                    </a:solidFill>
                  </a:tcPr>
                </a:tc>
                <a:tc>
                  <a:txBody>
                    <a:bodyPr/>
                    <a:lstStyle/>
                    <a:p>
                      <a:pPr algn="ctr" rtl="0" fontAlgn="ctr"/>
                      <a:r>
                        <a:rPr lang="pl-PL" sz="1000" b="0" i="0" u="none" strike="noStrike">
                          <a:solidFill>
                            <a:srgbClr val="203864"/>
                          </a:solidFill>
                          <a:effectLst/>
                          <a:latin typeface="Calibri" panose="020F0502020204030204" pitchFamily="34" charset="0"/>
                        </a:rPr>
                        <a:t>15-20 lokali:</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280 000 zł</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(60%)</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BF5"/>
                    </a:solidFill>
                  </a:tcPr>
                </a:tc>
                <a:tc>
                  <a:txBody>
                    <a:bodyPr/>
                    <a:lstStyle/>
                    <a:p>
                      <a:pPr algn="ctr" rtl="0" fontAlgn="ctr"/>
                      <a:r>
                        <a:rPr lang="pl-PL" sz="1000" b="0" i="0" u="none" strike="noStrike">
                          <a:solidFill>
                            <a:srgbClr val="203864"/>
                          </a:solidFill>
                          <a:effectLst/>
                          <a:latin typeface="Calibri" panose="020F0502020204030204" pitchFamily="34" charset="0"/>
                        </a:rPr>
                        <a:t>15-20 lokali:</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290 000 zł</a:t>
                      </a:r>
                      <a:br>
                        <a:rPr lang="pl-PL" sz="1000" b="0" i="0" u="none" strike="noStrike">
                          <a:solidFill>
                            <a:srgbClr val="203864"/>
                          </a:solidFill>
                          <a:effectLst/>
                          <a:latin typeface="Calibri" panose="020F0502020204030204" pitchFamily="34" charset="0"/>
                        </a:rPr>
                      </a:br>
                      <a:r>
                        <a:rPr lang="pl-PL" sz="1000" b="0" i="0" u="none" strike="noStrike">
                          <a:solidFill>
                            <a:srgbClr val="203864"/>
                          </a:solidFill>
                          <a:effectLst/>
                          <a:latin typeface="Calibri" panose="020F0502020204030204" pitchFamily="34" charset="0"/>
                        </a:rPr>
                        <a:t>(60%)</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BF5"/>
                    </a:solidFill>
                  </a:tcPr>
                </a:tc>
                <a:extLst>
                  <a:ext uri="{0D108BD9-81ED-4DB2-BD59-A6C34878D82A}">
                    <a16:rowId xmlns:a16="http://schemas.microsoft.com/office/drawing/2014/main" val="2614592973"/>
                  </a:ext>
                </a:extLst>
              </a:tr>
              <a:tr h="371341">
                <a:tc rowSpan="3">
                  <a:txBody>
                    <a:bodyPr/>
                    <a:lstStyle/>
                    <a:p>
                      <a:pPr algn="ctr" rtl="0" fontAlgn="ctr"/>
                      <a:r>
                        <a:rPr lang="pl-PL" sz="1900" b="1" i="0" u="none" strike="noStrike">
                          <a:solidFill>
                            <a:srgbClr val="203864"/>
                          </a:solidFill>
                          <a:effectLst/>
                          <a:latin typeface="Calibri" panose="020F0502020204030204" pitchFamily="34" charset="0"/>
                        </a:rPr>
                        <a:t>Zakres 3</a:t>
                      </a:r>
                    </a:p>
                  </a:txBody>
                  <a:tcPr marL="6520" marR="6520" marT="652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D5EA"/>
                    </a:solidFill>
                  </a:tcPr>
                </a:tc>
                <a:tc gridSpan="6">
                  <a:txBody>
                    <a:bodyPr/>
                    <a:lstStyle/>
                    <a:p>
                      <a:pPr algn="ctr" rtl="0" fontAlgn="ctr"/>
                      <a:r>
                        <a:rPr lang="pl-PL" sz="1000" b="0" i="0" u="none" strike="noStrike" dirty="0">
                          <a:solidFill>
                            <a:srgbClr val="203864"/>
                          </a:solidFill>
                          <a:effectLst/>
                          <a:latin typeface="Calibri" panose="020F0502020204030204" pitchFamily="34" charset="0"/>
                        </a:rPr>
                        <a:t>3-8 lokali:</a:t>
                      </a:r>
                      <a:br>
                        <a:rPr lang="pl-PL" sz="1000" b="0" i="0" u="none" strike="noStrike" dirty="0">
                          <a:solidFill>
                            <a:srgbClr val="203864"/>
                          </a:solidFill>
                          <a:effectLst/>
                          <a:latin typeface="Calibri" panose="020F0502020204030204" pitchFamily="34" charset="0"/>
                        </a:rPr>
                      </a:br>
                      <a:r>
                        <a:rPr lang="pl-PL" sz="1000" b="0" i="0" u="none" strike="noStrike" dirty="0">
                          <a:solidFill>
                            <a:srgbClr val="203864"/>
                          </a:solidFill>
                          <a:effectLst/>
                          <a:latin typeface="Calibri" panose="020F0502020204030204" pitchFamily="34" charset="0"/>
                        </a:rPr>
                        <a:t>40 000 zł/(60%)</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BF5"/>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2679852649"/>
                  </a:ext>
                </a:extLst>
              </a:tr>
              <a:tr h="371341">
                <a:tc vMerge="1">
                  <a:txBody>
                    <a:bodyPr/>
                    <a:lstStyle/>
                    <a:p>
                      <a:endParaRPr lang="pl-PL"/>
                    </a:p>
                  </a:txBody>
                  <a:tcPr/>
                </a:tc>
                <a:tc gridSpan="6">
                  <a:txBody>
                    <a:bodyPr/>
                    <a:lstStyle/>
                    <a:p>
                      <a:pPr algn="ctr" rtl="0" fontAlgn="ctr"/>
                      <a:r>
                        <a:rPr lang="pl-PL" sz="1000" b="0" i="0" u="none" strike="noStrike" dirty="0">
                          <a:solidFill>
                            <a:srgbClr val="203864"/>
                          </a:solidFill>
                          <a:effectLst/>
                          <a:latin typeface="Calibri" panose="020F0502020204030204" pitchFamily="34" charset="0"/>
                        </a:rPr>
                        <a:t>9-14 lokali:</a:t>
                      </a:r>
                      <a:br>
                        <a:rPr lang="pl-PL" sz="1000" b="0" i="0" u="none" strike="noStrike" dirty="0">
                          <a:solidFill>
                            <a:srgbClr val="203864"/>
                          </a:solidFill>
                          <a:effectLst/>
                          <a:latin typeface="Calibri" panose="020F0502020204030204" pitchFamily="34" charset="0"/>
                        </a:rPr>
                      </a:br>
                      <a:r>
                        <a:rPr lang="pl-PL" sz="1000" b="0" i="0" u="none" strike="noStrike" dirty="0">
                          <a:solidFill>
                            <a:srgbClr val="203864"/>
                          </a:solidFill>
                          <a:effectLst/>
                          <a:latin typeface="Calibri" panose="020F0502020204030204" pitchFamily="34" charset="0"/>
                        </a:rPr>
                        <a:t>80 000 zł/(60%)</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FD5EA"/>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727270570"/>
                  </a:ext>
                </a:extLst>
              </a:tr>
              <a:tr h="371341">
                <a:tc vMerge="1">
                  <a:txBody>
                    <a:bodyPr/>
                    <a:lstStyle/>
                    <a:p>
                      <a:endParaRPr lang="pl-PL"/>
                    </a:p>
                  </a:txBody>
                  <a:tcPr/>
                </a:tc>
                <a:tc gridSpan="6">
                  <a:txBody>
                    <a:bodyPr/>
                    <a:lstStyle/>
                    <a:p>
                      <a:pPr algn="ctr" rtl="0" fontAlgn="ctr"/>
                      <a:r>
                        <a:rPr lang="pl-PL" sz="1000" b="0" i="0" u="none" strike="noStrike" dirty="0">
                          <a:solidFill>
                            <a:srgbClr val="203864"/>
                          </a:solidFill>
                          <a:effectLst/>
                          <a:latin typeface="Calibri" panose="020F0502020204030204" pitchFamily="34" charset="0"/>
                        </a:rPr>
                        <a:t>15-20 lokali:</a:t>
                      </a:r>
                      <a:br>
                        <a:rPr lang="pl-PL" sz="1000" b="0" i="0" u="none" strike="noStrike" dirty="0">
                          <a:solidFill>
                            <a:srgbClr val="203864"/>
                          </a:solidFill>
                          <a:effectLst/>
                          <a:latin typeface="Calibri" panose="020F0502020204030204" pitchFamily="34" charset="0"/>
                        </a:rPr>
                      </a:br>
                      <a:r>
                        <a:rPr lang="pl-PL" sz="1000" b="0" i="0" u="none" strike="noStrike" dirty="0">
                          <a:solidFill>
                            <a:srgbClr val="203864"/>
                          </a:solidFill>
                          <a:effectLst/>
                          <a:latin typeface="Calibri" panose="020F0502020204030204" pitchFamily="34" charset="0"/>
                        </a:rPr>
                        <a:t>120 000 zł/(60%)</a:t>
                      </a:r>
                    </a:p>
                  </a:txBody>
                  <a:tcPr marL="6520" marR="6520" marT="65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BF5"/>
                    </a:solidFill>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4048720561"/>
                  </a:ext>
                </a:extLst>
              </a:tr>
            </a:tbl>
          </a:graphicData>
        </a:graphic>
      </p:graphicFrame>
    </p:spTree>
    <p:extLst>
      <p:ext uri="{BB962C8B-B14F-4D97-AF65-F5344CB8AC3E}">
        <p14:creationId xmlns:p14="http://schemas.microsoft.com/office/powerpoint/2010/main" val="3712082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E6FCDBC1-90F5-4F06-B8C6-8CF38A94AD2B}"/>
              </a:ext>
            </a:extLst>
          </p:cNvPr>
          <p:cNvPicPr>
            <a:picLocks noChangeAspect="1"/>
          </p:cNvPicPr>
          <p:nvPr/>
        </p:nvPicPr>
        <p:blipFill>
          <a:blip r:embed="rId3"/>
          <a:stretch>
            <a:fillRect/>
          </a:stretch>
        </p:blipFill>
        <p:spPr>
          <a:xfrm>
            <a:off x="168676" y="468455"/>
            <a:ext cx="10457093" cy="5223048"/>
          </a:xfrm>
          <a:prstGeom prst="rect">
            <a:avLst/>
          </a:prstGeom>
        </p:spPr>
      </p:pic>
      <p:sp>
        <p:nvSpPr>
          <p:cNvPr id="5" name="Owal 4">
            <a:extLst>
              <a:ext uri="{FF2B5EF4-FFF2-40B4-BE49-F238E27FC236}">
                <a16:creationId xmlns:a16="http://schemas.microsoft.com/office/drawing/2014/main" id="{F52B8D67-9D84-40E9-AF0B-98E851D346DB}"/>
              </a:ext>
            </a:extLst>
          </p:cNvPr>
          <p:cNvSpPr/>
          <p:nvPr/>
        </p:nvSpPr>
        <p:spPr>
          <a:xfrm>
            <a:off x="221942" y="4829452"/>
            <a:ext cx="3630967" cy="7901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3177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E6197023-3973-4DAE-B711-316122E4E04F}"/>
              </a:ext>
            </a:extLst>
          </p:cNvPr>
          <p:cNvPicPr>
            <a:picLocks noChangeAspect="1"/>
          </p:cNvPicPr>
          <p:nvPr/>
        </p:nvPicPr>
        <p:blipFill>
          <a:blip r:embed="rId3"/>
          <a:stretch>
            <a:fillRect/>
          </a:stretch>
        </p:blipFill>
        <p:spPr>
          <a:xfrm>
            <a:off x="0" y="150920"/>
            <a:ext cx="10626571" cy="6600410"/>
          </a:xfrm>
          <a:prstGeom prst="rect">
            <a:avLst/>
          </a:prstGeom>
        </p:spPr>
      </p:pic>
    </p:spTree>
    <p:extLst>
      <p:ext uri="{BB962C8B-B14F-4D97-AF65-F5344CB8AC3E}">
        <p14:creationId xmlns:p14="http://schemas.microsoft.com/office/powerpoint/2010/main" val="24155591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17C3750-7D25-4983-9C9E-74B9178E52D1}"/>
              </a:ext>
            </a:extLst>
          </p:cNvPr>
          <p:cNvSpPr>
            <a:spLocks noGrp="1"/>
          </p:cNvSpPr>
          <p:nvPr>
            <p:ph type="title"/>
          </p:nvPr>
        </p:nvSpPr>
        <p:spPr>
          <a:xfrm flipV="1">
            <a:off x="838200" y="102637"/>
            <a:ext cx="10515600" cy="211119"/>
          </a:xfrm>
        </p:spPr>
        <p:txBody>
          <a:bodyPr>
            <a:normAutofit fontScale="90000"/>
          </a:bodyPr>
          <a:lstStyle/>
          <a:p>
            <a:endParaRPr lang="pl-PL" dirty="0"/>
          </a:p>
        </p:txBody>
      </p:sp>
      <p:pic>
        <p:nvPicPr>
          <p:cNvPr id="7" name="Symbol zastępczy zawartości 6">
            <a:extLst>
              <a:ext uri="{FF2B5EF4-FFF2-40B4-BE49-F238E27FC236}">
                <a16:creationId xmlns:a16="http://schemas.microsoft.com/office/drawing/2014/main" id="{F6F0EAC4-5F38-4124-ADC8-1A0E7219E126}"/>
              </a:ext>
            </a:extLst>
          </p:cNvPr>
          <p:cNvPicPr>
            <a:picLocks noGrp="1" noChangeAspect="1"/>
          </p:cNvPicPr>
          <p:nvPr>
            <p:ph idx="1"/>
          </p:nvPr>
        </p:nvPicPr>
        <p:blipFill>
          <a:blip r:embed="rId2"/>
          <a:stretch>
            <a:fillRect/>
          </a:stretch>
        </p:blipFill>
        <p:spPr>
          <a:xfrm>
            <a:off x="1198485" y="365930"/>
            <a:ext cx="9454719" cy="5404564"/>
          </a:xfrm>
        </p:spPr>
      </p:pic>
    </p:spTree>
    <p:extLst>
      <p:ext uri="{BB962C8B-B14F-4D97-AF65-F5344CB8AC3E}">
        <p14:creationId xmlns:p14="http://schemas.microsoft.com/office/powerpoint/2010/main" val="10794991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84596766-3FB4-48D7-80A8-999AD087D0CB}"/>
              </a:ext>
            </a:extLst>
          </p:cNvPr>
          <p:cNvSpPr>
            <a:spLocks noGrp="1"/>
          </p:cNvSpPr>
          <p:nvPr>
            <p:ph type="body" sz="quarter" idx="10"/>
          </p:nvPr>
        </p:nvSpPr>
        <p:spPr/>
        <p:txBody>
          <a:bodyPr>
            <a:normAutofit lnSpcReduction="10000"/>
          </a:bodyPr>
          <a:lstStyle/>
          <a:p>
            <a:endParaRPr lang="pl-PL"/>
          </a:p>
        </p:txBody>
      </p:sp>
      <p:sp>
        <p:nvSpPr>
          <p:cNvPr id="3" name="pole tekstowe 2">
            <a:extLst>
              <a:ext uri="{FF2B5EF4-FFF2-40B4-BE49-F238E27FC236}">
                <a16:creationId xmlns:a16="http://schemas.microsoft.com/office/drawing/2014/main" id="{25FD5927-B33E-42ED-A680-84961B5D2FA1}"/>
              </a:ext>
            </a:extLst>
          </p:cNvPr>
          <p:cNvSpPr txBox="1"/>
          <p:nvPr/>
        </p:nvSpPr>
        <p:spPr>
          <a:xfrm>
            <a:off x="8428844" y="2416727"/>
            <a:ext cx="3575586" cy="1692771"/>
          </a:xfrm>
          <a:prstGeom prst="rect">
            <a:avLst/>
          </a:prstGeom>
          <a:noFill/>
        </p:spPr>
        <p:txBody>
          <a:bodyPr wrap="square" rtlCol="0">
            <a:spAutoFit/>
          </a:bodyPr>
          <a:lstStyle/>
          <a:p>
            <a:r>
              <a:rPr lang="pl-PL" sz="2800" b="1" dirty="0">
                <a:solidFill>
                  <a:schemeClr val="accent4"/>
                </a:solidFill>
              </a:rPr>
              <a:t>Doradca Energetyczny</a:t>
            </a:r>
          </a:p>
          <a:p>
            <a:r>
              <a:rPr lang="pl-PL" sz="2400" dirty="0"/>
              <a:t>Piotr Ner</a:t>
            </a:r>
          </a:p>
          <a:p>
            <a:r>
              <a:rPr lang="pl-PL" sz="2800" dirty="0">
                <a:solidFill>
                  <a:srgbClr val="C00000"/>
                </a:solidFill>
              </a:rPr>
              <a:t>Tel. 887 447 706</a:t>
            </a:r>
          </a:p>
          <a:p>
            <a:r>
              <a:rPr lang="pl-PL" sz="2400" dirty="0"/>
              <a:t>E-mail: </a:t>
            </a:r>
            <a:r>
              <a:rPr lang="pl-PL" sz="2400" dirty="0">
                <a:solidFill>
                  <a:schemeClr val="accent5"/>
                </a:solidFill>
              </a:rPr>
              <a:t>pner@fos.wroc.pl</a:t>
            </a:r>
          </a:p>
        </p:txBody>
      </p:sp>
      <p:sp>
        <p:nvSpPr>
          <p:cNvPr id="4" name="pole tekstowe 3">
            <a:extLst>
              <a:ext uri="{FF2B5EF4-FFF2-40B4-BE49-F238E27FC236}">
                <a16:creationId xmlns:a16="http://schemas.microsoft.com/office/drawing/2014/main" id="{45185CD3-EB9D-455C-881E-44FC6BCBF349}"/>
              </a:ext>
            </a:extLst>
          </p:cNvPr>
          <p:cNvSpPr txBox="1"/>
          <p:nvPr/>
        </p:nvSpPr>
        <p:spPr>
          <a:xfrm>
            <a:off x="187570" y="4047943"/>
            <a:ext cx="5908430" cy="1200329"/>
          </a:xfrm>
          <a:prstGeom prst="rect">
            <a:avLst/>
          </a:prstGeom>
          <a:noFill/>
        </p:spPr>
        <p:txBody>
          <a:bodyPr wrap="square" rtlCol="0">
            <a:spAutoFit/>
          </a:bodyPr>
          <a:lstStyle/>
          <a:p>
            <a:r>
              <a:rPr lang="pl-PL" b="1" dirty="0" err="1"/>
              <a:t>Koorydnator</a:t>
            </a:r>
            <a:r>
              <a:rPr lang="pl-PL" b="1" dirty="0"/>
              <a:t> Programu w </a:t>
            </a:r>
            <a:r>
              <a:rPr lang="pl-PL" b="1" dirty="0" err="1"/>
              <a:t>WFOŚiGW</a:t>
            </a:r>
            <a:r>
              <a:rPr lang="pl-PL" b="1" dirty="0"/>
              <a:t> we Wrocławiu</a:t>
            </a:r>
          </a:p>
          <a:p>
            <a:r>
              <a:rPr lang="pl-PL" dirty="0"/>
              <a:t>Ewelina Rzewuska</a:t>
            </a:r>
          </a:p>
          <a:p>
            <a:r>
              <a:rPr lang="pl-PL" dirty="0"/>
              <a:t>Tel. 71 756 92 06</a:t>
            </a:r>
          </a:p>
          <a:p>
            <a:r>
              <a:rPr lang="pl-PL" dirty="0"/>
              <a:t>E-mail: erzewuska@fos.wroc.pl</a:t>
            </a:r>
          </a:p>
        </p:txBody>
      </p:sp>
    </p:spTree>
    <p:extLst>
      <p:ext uri="{BB962C8B-B14F-4D97-AF65-F5344CB8AC3E}">
        <p14:creationId xmlns:p14="http://schemas.microsoft.com/office/powerpoint/2010/main" val="3428381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fektywność energetyczna budynków szansą na odbudowę gospodarki -  Infrastruktura - Newseria Biznes">
            <a:extLst>
              <a:ext uri="{FF2B5EF4-FFF2-40B4-BE49-F238E27FC236}">
                <a16:creationId xmlns:a16="http://schemas.microsoft.com/office/drawing/2014/main" id="{A45514B9-FBDB-4F42-8019-113E1C685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1201" y="3192629"/>
            <a:ext cx="4068342" cy="2702220"/>
          </a:xfrm>
          <a:prstGeom prst="rect">
            <a:avLst/>
          </a:prstGeom>
          <a:noFill/>
          <a:extLst>
            <a:ext uri="{909E8E84-426E-40DD-AFC4-6F175D3DCCD1}">
              <a14:hiddenFill xmlns:a14="http://schemas.microsoft.com/office/drawing/2010/main">
                <a:solidFill>
                  <a:srgbClr val="FFFFFF"/>
                </a:solidFill>
              </a14:hiddenFill>
            </a:ext>
          </a:extLst>
        </p:spPr>
      </p:pic>
      <p:sp>
        <p:nvSpPr>
          <p:cNvPr id="2" name="Tytuł 1">
            <a:extLst>
              <a:ext uri="{FF2B5EF4-FFF2-40B4-BE49-F238E27FC236}">
                <a16:creationId xmlns:a16="http://schemas.microsoft.com/office/drawing/2014/main" id="{00A076A3-898A-4A5E-BF92-5746BCBE0DB4}"/>
              </a:ext>
            </a:extLst>
          </p:cNvPr>
          <p:cNvSpPr>
            <a:spLocks noGrp="1"/>
          </p:cNvSpPr>
          <p:nvPr>
            <p:ph type="title"/>
          </p:nvPr>
        </p:nvSpPr>
        <p:spPr/>
        <p:txBody>
          <a:bodyPr>
            <a:normAutofit fontScale="90000"/>
          </a:bodyPr>
          <a:lstStyle/>
          <a:p>
            <a:r>
              <a:rPr lang="pl-PL" dirty="0"/>
              <a:t>Działania edukacyjne w zakresie Programu Czyste Powietrze</a:t>
            </a:r>
          </a:p>
        </p:txBody>
      </p:sp>
      <p:sp>
        <p:nvSpPr>
          <p:cNvPr id="4" name="Symbol zastępczy zawartości 3">
            <a:extLst>
              <a:ext uri="{FF2B5EF4-FFF2-40B4-BE49-F238E27FC236}">
                <a16:creationId xmlns:a16="http://schemas.microsoft.com/office/drawing/2014/main" id="{09FFF356-A0EE-45B4-AC76-5D3201DCBC44}"/>
              </a:ext>
            </a:extLst>
          </p:cNvPr>
          <p:cNvSpPr>
            <a:spLocks noGrp="1"/>
          </p:cNvSpPr>
          <p:nvPr>
            <p:ph idx="1"/>
          </p:nvPr>
        </p:nvSpPr>
        <p:spPr>
          <a:xfrm>
            <a:off x="595900" y="1274082"/>
            <a:ext cx="7845939" cy="3763517"/>
          </a:xfrm>
        </p:spPr>
        <p:txBody>
          <a:bodyPr>
            <a:normAutofit/>
          </a:bodyPr>
          <a:lstStyle/>
          <a:p>
            <a:pPr algn="just"/>
            <a:r>
              <a:rPr lang="pl-PL" sz="3200" b="1" dirty="0"/>
              <a:t>Efektywność energetyczna budynku</a:t>
            </a:r>
            <a:r>
              <a:rPr lang="pl-PL" sz="3200" dirty="0"/>
              <a:t>, czyli jego sprawność energetyczna, to stopień przygotowania budynku do zapewnienia komfortu jego użytkowania zgodnie z przeznaczeniem przy jednoczesnym możliwie najniższym zużyciu energii przez ten budynek.</a:t>
            </a:r>
          </a:p>
        </p:txBody>
      </p:sp>
    </p:spTree>
    <p:extLst>
      <p:ext uri="{BB962C8B-B14F-4D97-AF65-F5344CB8AC3E}">
        <p14:creationId xmlns:p14="http://schemas.microsoft.com/office/powerpoint/2010/main" val="3553253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0A076A3-898A-4A5E-BF92-5746BCBE0DB4}"/>
              </a:ext>
            </a:extLst>
          </p:cNvPr>
          <p:cNvSpPr>
            <a:spLocks noGrp="1"/>
          </p:cNvSpPr>
          <p:nvPr>
            <p:ph type="title"/>
          </p:nvPr>
        </p:nvSpPr>
        <p:spPr/>
        <p:txBody>
          <a:bodyPr>
            <a:normAutofit fontScale="90000"/>
          </a:bodyPr>
          <a:lstStyle/>
          <a:p>
            <a:r>
              <a:rPr lang="pl-PL" dirty="0"/>
              <a:t>Działania edukacyjne w zakresie Programu Czyste Powietrze</a:t>
            </a:r>
          </a:p>
        </p:txBody>
      </p:sp>
      <p:pic>
        <p:nvPicPr>
          <p:cNvPr id="7" name="Obraz 6">
            <a:extLst>
              <a:ext uri="{FF2B5EF4-FFF2-40B4-BE49-F238E27FC236}">
                <a16:creationId xmlns:a16="http://schemas.microsoft.com/office/drawing/2014/main" id="{07C87F96-C273-47E0-814C-590FB9FFADE0}"/>
              </a:ext>
            </a:extLst>
          </p:cNvPr>
          <p:cNvPicPr>
            <a:picLocks noChangeAspect="1"/>
          </p:cNvPicPr>
          <p:nvPr/>
        </p:nvPicPr>
        <p:blipFill rotWithShape="1">
          <a:blip r:embed="rId3"/>
          <a:srcRect l="16228" t="18502" r="17037" b="42492"/>
          <a:stretch/>
        </p:blipFill>
        <p:spPr>
          <a:xfrm>
            <a:off x="838200" y="1509004"/>
            <a:ext cx="3048000" cy="2675069"/>
          </a:xfrm>
          <a:prstGeom prst="rect">
            <a:avLst/>
          </a:prstGeom>
        </p:spPr>
      </p:pic>
      <p:pic>
        <p:nvPicPr>
          <p:cNvPr id="10" name="Obraz 9">
            <a:extLst>
              <a:ext uri="{FF2B5EF4-FFF2-40B4-BE49-F238E27FC236}">
                <a16:creationId xmlns:a16="http://schemas.microsoft.com/office/drawing/2014/main" id="{0734A2B6-8FA3-40D6-9BC6-E6902268DA89}"/>
              </a:ext>
            </a:extLst>
          </p:cNvPr>
          <p:cNvPicPr>
            <a:picLocks noChangeAspect="1"/>
          </p:cNvPicPr>
          <p:nvPr/>
        </p:nvPicPr>
        <p:blipFill rotWithShape="1">
          <a:blip r:embed="rId4"/>
          <a:srcRect l="17528" t="13531" r="19308" b="17503"/>
          <a:stretch/>
        </p:blipFill>
        <p:spPr>
          <a:xfrm>
            <a:off x="8220363" y="3123788"/>
            <a:ext cx="942110" cy="1094706"/>
          </a:xfrm>
          <a:prstGeom prst="rect">
            <a:avLst/>
          </a:prstGeom>
        </p:spPr>
      </p:pic>
      <p:sp>
        <p:nvSpPr>
          <p:cNvPr id="11" name="Strzałka: w lewo 10">
            <a:extLst>
              <a:ext uri="{FF2B5EF4-FFF2-40B4-BE49-F238E27FC236}">
                <a16:creationId xmlns:a16="http://schemas.microsoft.com/office/drawing/2014/main" id="{82E3970B-7B7D-4C04-97E9-EA8AA14E9269}"/>
              </a:ext>
            </a:extLst>
          </p:cNvPr>
          <p:cNvSpPr/>
          <p:nvPr/>
        </p:nvSpPr>
        <p:spPr>
          <a:xfrm>
            <a:off x="4064000" y="3671141"/>
            <a:ext cx="3786909" cy="487630"/>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pl-PL"/>
          </a:p>
        </p:txBody>
      </p:sp>
      <p:sp>
        <p:nvSpPr>
          <p:cNvPr id="12" name="pole tekstowe 11">
            <a:extLst>
              <a:ext uri="{FF2B5EF4-FFF2-40B4-BE49-F238E27FC236}">
                <a16:creationId xmlns:a16="http://schemas.microsoft.com/office/drawing/2014/main" id="{FCFC7E81-5446-469A-A582-139B037D253E}"/>
              </a:ext>
            </a:extLst>
          </p:cNvPr>
          <p:cNvSpPr txBox="1"/>
          <p:nvPr/>
        </p:nvSpPr>
        <p:spPr>
          <a:xfrm>
            <a:off x="942109" y="4414982"/>
            <a:ext cx="2944091" cy="369332"/>
          </a:xfrm>
          <a:prstGeom prst="rect">
            <a:avLst/>
          </a:prstGeom>
          <a:noFill/>
        </p:spPr>
        <p:txBody>
          <a:bodyPr wrap="square" rtlCol="0">
            <a:spAutoFit/>
          </a:bodyPr>
          <a:lstStyle/>
          <a:p>
            <a:r>
              <a:rPr lang="pl-PL" dirty="0"/>
              <a:t>Komfort cieplny w budynku</a:t>
            </a:r>
          </a:p>
        </p:txBody>
      </p:sp>
      <p:sp>
        <p:nvSpPr>
          <p:cNvPr id="13" name="pole tekstowe 12">
            <a:extLst>
              <a:ext uri="{FF2B5EF4-FFF2-40B4-BE49-F238E27FC236}">
                <a16:creationId xmlns:a16="http://schemas.microsoft.com/office/drawing/2014/main" id="{3BB4463F-DAC3-4ACE-9B70-A9F704438A2B}"/>
              </a:ext>
            </a:extLst>
          </p:cNvPr>
          <p:cNvSpPr txBox="1"/>
          <p:nvPr/>
        </p:nvSpPr>
        <p:spPr>
          <a:xfrm>
            <a:off x="7943273" y="4414982"/>
            <a:ext cx="1496291" cy="369332"/>
          </a:xfrm>
          <a:prstGeom prst="rect">
            <a:avLst/>
          </a:prstGeom>
          <a:noFill/>
        </p:spPr>
        <p:txBody>
          <a:bodyPr wrap="square" rtlCol="0">
            <a:spAutoFit/>
          </a:bodyPr>
          <a:lstStyle/>
          <a:p>
            <a:r>
              <a:rPr lang="pl-PL" dirty="0"/>
              <a:t>Źródło ciepła</a:t>
            </a:r>
          </a:p>
        </p:txBody>
      </p:sp>
      <p:sp>
        <p:nvSpPr>
          <p:cNvPr id="14" name="pole tekstowe 13">
            <a:extLst>
              <a:ext uri="{FF2B5EF4-FFF2-40B4-BE49-F238E27FC236}">
                <a16:creationId xmlns:a16="http://schemas.microsoft.com/office/drawing/2014/main" id="{1157CCB7-9361-429C-A916-A8062E229F34}"/>
              </a:ext>
            </a:extLst>
          </p:cNvPr>
          <p:cNvSpPr txBox="1"/>
          <p:nvPr/>
        </p:nvSpPr>
        <p:spPr>
          <a:xfrm>
            <a:off x="4294909" y="3123788"/>
            <a:ext cx="3556000" cy="369332"/>
          </a:xfrm>
          <a:prstGeom prst="rect">
            <a:avLst/>
          </a:prstGeom>
          <a:noFill/>
        </p:spPr>
        <p:txBody>
          <a:bodyPr wrap="square" rtlCol="0">
            <a:spAutoFit/>
          </a:bodyPr>
          <a:lstStyle/>
          <a:p>
            <a:r>
              <a:rPr lang="pl-PL" dirty="0"/>
              <a:t>Efektywność energetyczna budynku</a:t>
            </a:r>
          </a:p>
        </p:txBody>
      </p:sp>
    </p:spTree>
    <p:extLst>
      <p:ext uri="{BB962C8B-B14F-4D97-AF65-F5344CB8AC3E}">
        <p14:creationId xmlns:p14="http://schemas.microsoft.com/office/powerpoint/2010/main" val="200240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0A076A3-898A-4A5E-BF92-5746BCBE0DB4}"/>
              </a:ext>
            </a:extLst>
          </p:cNvPr>
          <p:cNvSpPr>
            <a:spLocks noGrp="1"/>
          </p:cNvSpPr>
          <p:nvPr>
            <p:ph type="title"/>
          </p:nvPr>
        </p:nvSpPr>
        <p:spPr/>
        <p:txBody>
          <a:bodyPr>
            <a:normAutofit fontScale="90000"/>
          </a:bodyPr>
          <a:lstStyle/>
          <a:p>
            <a:r>
              <a:rPr lang="pl-PL" dirty="0"/>
              <a:t>Działania edukacyjne w zakresie Programu Czyste Powietrze</a:t>
            </a:r>
          </a:p>
        </p:txBody>
      </p:sp>
      <p:pic>
        <p:nvPicPr>
          <p:cNvPr id="4" name="Obraz 3">
            <a:extLst>
              <a:ext uri="{FF2B5EF4-FFF2-40B4-BE49-F238E27FC236}">
                <a16:creationId xmlns:a16="http://schemas.microsoft.com/office/drawing/2014/main" id="{C2219262-EC1A-4C7A-A8CD-B18CC58951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9534" y="1968424"/>
            <a:ext cx="7707145" cy="3483857"/>
          </a:xfrm>
          <a:prstGeom prst="rect">
            <a:avLst/>
          </a:prstGeom>
        </p:spPr>
      </p:pic>
      <p:sp>
        <p:nvSpPr>
          <p:cNvPr id="6" name="pole tekstowe 5">
            <a:extLst>
              <a:ext uri="{FF2B5EF4-FFF2-40B4-BE49-F238E27FC236}">
                <a16:creationId xmlns:a16="http://schemas.microsoft.com/office/drawing/2014/main" id="{15FFA628-6093-4FFD-BAFD-AD6223ED1B9C}"/>
              </a:ext>
            </a:extLst>
          </p:cNvPr>
          <p:cNvSpPr txBox="1"/>
          <p:nvPr/>
        </p:nvSpPr>
        <p:spPr>
          <a:xfrm>
            <a:off x="1280160" y="1237957"/>
            <a:ext cx="8314006" cy="523220"/>
          </a:xfrm>
          <a:prstGeom prst="rect">
            <a:avLst/>
          </a:prstGeom>
          <a:noFill/>
        </p:spPr>
        <p:txBody>
          <a:bodyPr wrap="square" rtlCol="0">
            <a:spAutoFit/>
          </a:bodyPr>
          <a:lstStyle/>
          <a:p>
            <a:r>
              <a:rPr lang="pl-PL" sz="2800" dirty="0"/>
              <a:t>Wymagania dotyczące nowych budynków</a:t>
            </a:r>
          </a:p>
        </p:txBody>
      </p:sp>
    </p:spTree>
    <p:extLst>
      <p:ext uri="{BB962C8B-B14F-4D97-AF65-F5344CB8AC3E}">
        <p14:creationId xmlns:p14="http://schemas.microsoft.com/office/powerpoint/2010/main" val="1256164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Symbol zastępczy zawartości 4"/>
          <p:cNvPicPr>
            <a:picLocks noGrp="1" noChangeAspect="1"/>
          </p:cNvPicPr>
          <p:nvPr>
            <p:ph idx="1"/>
          </p:nvPr>
        </p:nvPicPr>
        <p:blipFill>
          <a:blip r:embed="rId2"/>
          <a:srcRect/>
          <a:stretch>
            <a:fillRect/>
          </a:stretch>
        </p:blipFill>
        <p:spPr>
          <a:xfrm>
            <a:off x="188913" y="904875"/>
            <a:ext cx="8677275" cy="4929188"/>
          </a:xfrm>
        </p:spPr>
      </p:pic>
      <p:pic>
        <p:nvPicPr>
          <p:cNvPr id="5" name="Obraz 4">
            <a:extLst>
              <a:ext uri="{FF2B5EF4-FFF2-40B4-BE49-F238E27FC236}">
                <a16:creationId xmlns:a16="http://schemas.microsoft.com/office/drawing/2014/main" id="{D1FF4C51-AABC-47E2-A536-184E14404AAB}"/>
              </a:ext>
            </a:extLst>
          </p:cNvPr>
          <p:cNvPicPr>
            <a:picLocks noChangeAspect="1"/>
          </p:cNvPicPr>
          <p:nvPr/>
        </p:nvPicPr>
        <p:blipFill>
          <a:blip r:embed="rId3"/>
          <a:stretch>
            <a:fillRect/>
          </a:stretch>
        </p:blipFill>
        <p:spPr>
          <a:xfrm>
            <a:off x="440580" y="185485"/>
            <a:ext cx="10516511" cy="719390"/>
          </a:xfrm>
          <a:prstGeom prst="rect">
            <a:avLst/>
          </a:prstGeom>
        </p:spPr>
      </p:pic>
    </p:spTree>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5667</TotalTime>
  <Words>3093</Words>
  <Application>Microsoft Office PowerPoint</Application>
  <PresentationFormat>Panoramiczny</PresentationFormat>
  <Paragraphs>340</Paragraphs>
  <Slides>55</Slides>
  <Notes>19</Notes>
  <HiddenSlides>0</HiddenSlides>
  <MMClips>0</MMClips>
  <ScaleCrop>false</ScaleCrop>
  <HeadingPairs>
    <vt:vector size="6" baseType="variant">
      <vt:variant>
        <vt:lpstr>Używane czcionki</vt:lpstr>
      </vt:variant>
      <vt:variant>
        <vt:i4>9</vt:i4>
      </vt:variant>
      <vt:variant>
        <vt:lpstr>Motyw</vt:lpstr>
      </vt:variant>
      <vt:variant>
        <vt:i4>2</vt:i4>
      </vt:variant>
      <vt:variant>
        <vt:lpstr>Tytuły slajdów</vt:lpstr>
      </vt:variant>
      <vt:variant>
        <vt:i4>55</vt:i4>
      </vt:variant>
    </vt:vector>
  </HeadingPairs>
  <TitlesOfParts>
    <vt:vector size="66" baseType="lpstr">
      <vt:lpstr>Arial</vt:lpstr>
      <vt:lpstr>Arial Black</vt:lpstr>
      <vt:lpstr>Calibri</vt:lpstr>
      <vt:lpstr>Calibri </vt:lpstr>
      <vt:lpstr>Calibri  </vt:lpstr>
      <vt:lpstr>Calibri Light</vt:lpstr>
      <vt:lpstr>Krub-ExtraLight</vt:lpstr>
      <vt:lpstr>Krub-Medium</vt:lpstr>
      <vt:lpstr>Wingdings</vt:lpstr>
      <vt:lpstr>Motyw pakietu Office</vt:lpstr>
      <vt:lpstr>1_Motyw pakietu Office</vt:lpstr>
      <vt:lpstr>Prezentacja programu PowerPoint</vt:lpstr>
      <vt:lpstr>Współpraca WFOŚiGW z samorządem w realizacji  Programu Rządowego Czyste Powietrze</vt:lpstr>
      <vt:lpstr>Działania edukacyjne w zakresie Programu Czyste Powietrze</vt:lpstr>
      <vt:lpstr>Prezentacja programu PowerPoint</vt:lpstr>
      <vt:lpstr>Prezentacja programu PowerPoint</vt:lpstr>
      <vt:lpstr>Działania edukacyjne w zakresie Programu Czyste Powietrze</vt:lpstr>
      <vt:lpstr>Działania edukacyjne w zakresie Programu Czyste Powietrze</vt:lpstr>
      <vt:lpstr>Działania edukacyjne w zakresie Programu Czyste Powietrze</vt:lpstr>
      <vt:lpstr>Prezentacja programu PowerPoint</vt:lpstr>
      <vt:lpstr>Prezentacja programu PowerPoint</vt:lpstr>
      <vt:lpstr>Działania edukacyjne w zakresie Programu Czyste Powietrze</vt:lpstr>
      <vt:lpstr>Działania edukacyjne w zakresie Programu Czyste Powietrze</vt:lpstr>
      <vt:lpstr>Prezentacja programu PowerPoint</vt:lpstr>
      <vt:lpstr>Prezentacja programu PowerPoint</vt:lpstr>
      <vt:lpstr>Działania edukacyjne w zakresie Programu Czyste Powietrze</vt:lpstr>
      <vt:lpstr>PROGRAM CZYSTE POWIETRZE </vt:lpstr>
      <vt:lpstr>Terminy naboru</vt:lpstr>
      <vt:lpstr>Prezentacja programu PowerPoint</vt:lpstr>
      <vt:lpstr>Kto może być Beneficjentem programu?</vt:lpstr>
      <vt:lpstr>Okres kwalifikowania kosztów</vt:lpstr>
      <vt:lpstr>Prezentacja programu PowerPoint</vt:lpstr>
      <vt:lpstr>Prezentacja programu PowerPoint</vt:lpstr>
      <vt:lpstr>Maksymalny poziom dotacji dla całego przedsięwzięcia</vt:lpstr>
      <vt:lpstr>Maksymalny poziom dotacji dla całego przedsięwzięcia</vt:lpstr>
      <vt:lpstr>Maksymalny poziom dotacji dla całego przedsięwzięcia</vt:lpstr>
      <vt:lpstr>Prezentacja programu PowerPoint</vt:lpstr>
      <vt:lpstr>Koszty kwalifikowane</vt:lpstr>
      <vt:lpstr>Koszty kwalifikowane</vt:lpstr>
      <vt:lpstr>Koszty kwalifikowane</vt:lpstr>
      <vt:lpstr>Wymagania ogólne</vt:lpstr>
      <vt:lpstr>Wymagania ogólne</vt:lpstr>
      <vt:lpstr>Ważne terminy dla inwestora: </vt:lpstr>
      <vt:lpstr>Warto wiedzieć!  </vt:lpstr>
      <vt:lpstr>Prezentacja programu PowerPoint</vt:lpstr>
      <vt:lpstr>Prezentacja programu PowerPoint</vt:lpstr>
      <vt:lpstr>Składanie wniosku</vt:lpstr>
      <vt:lpstr>Prezentacja programu PowerPoint</vt:lpstr>
      <vt:lpstr>Warto wiedzieć!  </vt:lpstr>
      <vt:lpstr>Prezentacja programu PowerPoint</vt:lpstr>
      <vt:lpstr>Prezentacja programu PowerPoint</vt:lpstr>
      <vt:lpstr>O co mogą wnioskować indywidualnie właściciele lokali. (cz. 1 i 2)</vt:lpstr>
      <vt:lpstr>O co mogą wnioskować wspólnoty (cz. 3)</vt:lpstr>
      <vt:lpstr>Kto może być Beneficjentem programu?</vt:lpstr>
      <vt:lpstr>Okres kwalifikowania kosztów</vt:lpstr>
      <vt:lpstr>Intensywność i forma dofinansowania, cz. 1) i 2)</vt:lpstr>
      <vt:lpstr>Intensywność i forma dofinansowania, cz. 1) i 2)</vt:lpstr>
      <vt:lpstr>Intensywność i forma dofinansowania, cz. 1) i 2)</vt:lpstr>
      <vt:lpstr>Maksymalny poziom dotacji dla całego przedsięwzięcia, cz. 1) i 2)</vt:lpstr>
      <vt:lpstr>Maksymalny poziom dotacji dla całego przedsięwzięcia, cz. 1) i 2)</vt:lpstr>
      <vt:lpstr>Maksymalny poziom dotacji dla całego przedsięwzięcia, cz. 1) i 2)</vt:lpstr>
      <vt:lpstr>Intensywność i maksymalna kwota dotacji, cz. 3), wspólnoty.</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Maks Maks</dc:creator>
  <cp:lastModifiedBy>Ner Piotr</cp:lastModifiedBy>
  <cp:revision>154</cp:revision>
  <dcterms:created xsi:type="dcterms:W3CDTF">2020-04-06T11:12:12Z</dcterms:created>
  <dcterms:modified xsi:type="dcterms:W3CDTF">2021-11-17T08:30:16Z</dcterms:modified>
</cp:coreProperties>
</file>